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71" r:id="rId5"/>
    <p:sldId id="258" r:id="rId6"/>
    <p:sldId id="277" r:id="rId7"/>
    <p:sldId id="276" r:id="rId8"/>
    <p:sldId id="278" r:id="rId9"/>
    <p:sldId id="263" r:id="rId10"/>
    <p:sldId id="259" r:id="rId11"/>
    <p:sldId id="264" r:id="rId12"/>
    <p:sldId id="265" r:id="rId13"/>
    <p:sldId id="275" r:id="rId14"/>
    <p:sldId id="266" r:id="rId15"/>
    <p:sldId id="260" r:id="rId16"/>
    <p:sldId id="261" r:id="rId17"/>
    <p:sldId id="269" r:id="rId18"/>
    <p:sldId id="270" r:id="rId19"/>
    <p:sldId id="262"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48"/>
  </p:normalViewPr>
  <p:slideViewPr>
    <p:cSldViewPr snapToGrid="0" snapToObjects="1">
      <p:cViewPr varScale="1">
        <p:scale>
          <a:sx n="59" d="100"/>
          <a:sy n="59" d="100"/>
        </p:scale>
        <p:origin x="4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tect-us.mimecast.com/s/tuwGCW6vG0i0ryjYfxc7H_?domain=montgomerypta.com" TargetMode="External"/><Relationship Id="rId2" Type="http://schemas.openxmlformats.org/officeDocument/2006/relationships/hyperlink" Target="http://www.montgomeryes.dekalb.k12.ga.us/" TargetMode="Externa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hyperlink" Target="http://montgomeryes.dekalb.k12.ga.us/Default.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ammy_liddell@dekalbschoolsga.org" TargetMode="External"/><Relationship Id="rId2" Type="http://schemas.openxmlformats.org/officeDocument/2006/relationships/hyperlink" Target="https://forms.office.com/Pages/ResponsePage.aspx?id=iiMrMYPAwUGhi3NrAmlvebt_e4l8LyVJmf5rqHXiqNVUMk9CT0pUN0k4OUE0UDhTRzlXTFVNS0U1Qi4u"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montgomeryes.dekalb.k12.ga.us/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eb.seesaw.me/parent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montgomeryes.dekalb.k12.ga.u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ontgomeryes.dekalb.k12.ga.us/Default.aspx" TargetMode="External"/><Relationship Id="rId2" Type="http://schemas.openxmlformats.org/officeDocument/2006/relationships/hyperlink" Target="https://montgomerypta.membershiptoolkit.com/assets/02591/2020-2021_Kindergarten_Supply_List__mdash__Docs.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ontgomeryes.dekalb.k12.ga.us/Default.aspx"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montgomeryes.dekalb.k12.ga.us/Default.aspx" TargetMode="External"/><Relationship Id="rId2" Type="http://schemas.openxmlformats.org/officeDocument/2006/relationships/hyperlink" Target="https://www.dekalbschoolsga.org/registra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rotect-us.mimecast.com/s/tuwGCW6vG0i0ryjYfxc7H_?domain=montgomerypt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ontgomeryes.dekalb.k12.ga.us/Defaul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6F0283-88F7-4156-A9F2-05A8C088CC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532B2B2-6094-43C4-9F8C-62F8CCB648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AF7E77E-1555-0242-83BD-1BE8788B6F5C}"/>
              </a:ext>
            </a:extLst>
          </p:cNvPr>
          <p:cNvSpPr>
            <a:spLocks noGrp="1"/>
          </p:cNvSpPr>
          <p:nvPr>
            <p:ph type="ctrTitle"/>
          </p:nvPr>
        </p:nvSpPr>
        <p:spPr>
          <a:xfrm>
            <a:off x="1395712" y="401453"/>
            <a:ext cx="5260417" cy="2925344"/>
          </a:xfrm>
        </p:spPr>
        <p:txBody>
          <a:bodyPr>
            <a:normAutofit fontScale="90000"/>
          </a:bodyPr>
          <a:lstStyle/>
          <a:p>
            <a:pPr algn="ctr"/>
            <a:r>
              <a:rPr lang="en-US" sz="5400" dirty="0">
                <a:latin typeface="KG Summer Storm Rough" panose="02000000000000000000" pitchFamily="2" charset="77"/>
              </a:rPr>
              <a:t>Montgomery Elementary School </a:t>
            </a:r>
          </a:p>
        </p:txBody>
      </p:sp>
      <p:sp>
        <p:nvSpPr>
          <p:cNvPr id="3" name="Subtitle 2">
            <a:extLst>
              <a:ext uri="{FF2B5EF4-FFF2-40B4-BE49-F238E27FC236}">
                <a16:creationId xmlns:a16="http://schemas.microsoft.com/office/drawing/2014/main" id="{A3B90E76-7D0E-5141-B810-6E2259274114}"/>
              </a:ext>
            </a:extLst>
          </p:cNvPr>
          <p:cNvSpPr>
            <a:spLocks noGrp="1"/>
          </p:cNvSpPr>
          <p:nvPr>
            <p:ph type="subTitle" idx="1"/>
          </p:nvPr>
        </p:nvSpPr>
        <p:spPr>
          <a:xfrm>
            <a:off x="1452617" y="3531204"/>
            <a:ext cx="4960388" cy="1610643"/>
          </a:xfrm>
        </p:spPr>
        <p:txBody>
          <a:bodyPr>
            <a:normAutofit/>
          </a:bodyPr>
          <a:lstStyle/>
          <a:p>
            <a:r>
              <a:rPr lang="en-US" dirty="0">
                <a:hlinkClick r:id="rId2"/>
              </a:rPr>
              <a:t>www.montgomeryes.dekalb.k12.ga.us</a:t>
            </a:r>
            <a:r>
              <a:rPr lang="en-US" dirty="0"/>
              <a:t> </a:t>
            </a:r>
          </a:p>
          <a:p>
            <a:endParaRPr lang="en-US" dirty="0"/>
          </a:p>
          <a:p>
            <a:r>
              <a:rPr lang="en-US" dirty="0">
                <a:hlinkClick r:id="rId3"/>
              </a:rPr>
              <a:t>montgomerypta.com</a:t>
            </a:r>
            <a:endParaRPr lang="en-US" dirty="0"/>
          </a:p>
        </p:txBody>
      </p:sp>
      <p:cxnSp>
        <p:nvCxnSpPr>
          <p:cNvPr id="75" name="Straight Connector 74">
            <a:extLst>
              <a:ext uri="{FF2B5EF4-FFF2-40B4-BE49-F238E27FC236}">
                <a16:creationId xmlns:a16="http://schemas.microsoft.com/office/drawing/2014/main" id="{C67059AD-6209-40DC-A746-1390D850FBC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96038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7" name="Group 76">
            <a:extLst>
              <a:ext uri="{FF2B5EF4-FFF2-40B4-BE49-F238E27FC236}">
                <a16:creationId xmlns:a16="http://schemas.microsoft.com/office/drawing/2014/main" id="{9875FB44-3446-426C-AA71-B6228AFFD58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78" name="Rectangle 77">
              <a:extLst>
                <a:ext uri="{FF2B5EF4-FFF2-40B4-BE49-F238E27FC236}">
                  <a16:creationId xmlns:a16="http://schemas.microsoft.com/office/drawing/2014/main" id="{CE9FCCDC-43BA-4086-8A5E-83A77A40AB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D4D4223-F2FD-44C5-B8B3-C58FB41853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header logo">
            <a:hlinkClick r:id="rId4"/>
            <a:extLst>
              <a:ext uri="{FF2B5EF4-FFF2-40B4-BE49-F238E27FC236}">
                <a16:creationId xmlns:a16="http://schemas.microsoft.com/office/drawing/2014/main" id="{C29BADE4-AF93-F847-AF95-FDF2681C56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77" r="15020" b="-1"/>
          <a:stretch/>
        </p:blipFill>
        <p:spPr bwMode="auto">
          <a:xfrm>
            <a:off x="7555450" y="1116345"/>
            <a:ext cx="3360025" cy="386617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C5A25AE9-BB09-4E49-9702-B01FB2FE27F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82">
            <a:extLst>
              <a:ext uri="{FF2B5EF4-FFF2-40B4-BE49-F238E27FC236}">
                <a16:creationId xmlns:a16="http://schemas.microsoft.com/office/drawing/2014/main" id="{97B655F3-9B93-4D27-982D-1145D71443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46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DE1B-2650-8B41-9B22-6422EA3A7339}"/>
              </a:ext>
            </a:extLst>
          </p:cNvPr>
          <p:cNvSpPr>
            <a:spLocks noGrp="1"/>
          </p:cNvSpPr>
          <p:nvPr>
            <p:ph type="title"/>
          </p:nvPr>
        </p:nvSpPr>
        <p:spPr>
          <a:xfrm>
            <a:off x="1451579" y="434898"/>
            <a:ext cx="9603275" cy="1329647"/>
          </a:xfrm>
        </p:spPr>
        <p:txBody>
          <a:bodyPr>
            <a:normAutofit/>
          </a:bodyPr>
          <a:lstStyle/>
          <a:p>
            <a:pPr algn="ctr"/>
            <a:r>
              <a:rPr lang="en-US" sz="3600" dirty="0">
                <a:latin typeface="KG Summer Storm Rough" panose="02000000000000000000" pitchFamily="2" charset="77"/>
              </a:rPr>
              <a:t>School schedule </a:t>
            </a:r>
            <a:br>
              <a:rPr lang="en-US" sz="3600" dirty="0">
                <a:latin typeface="KG Summer Storm Rough" panose="02000000000000000000" pitchFamily="2" charset="77"/>
              </a:rPr>
            </a:br>
            <a:r>
              <a:rPr lang="en-US" dirty="0"/>
              <a:t/>
            </a:r>
            <a:br>
              <a:rPr lang="en-US" dirty="0"/>
            </a:br>
            <a:r>
              <a:rPr lang="en-US" sz="2000" dirty="0">
                <a:latin typeface="KG Summer Storm Rough" panose="02000000000000000000" pitchFamily="2" charset="77"/>
              </a:rPr>
              <a:t>(</a:t>
            </a:r>
            <a:r>
              <a:rPr lang="en-US" sz="2000" dirty="0">
                <a:highlight>
                  <a:srgbClr val="FFFF00"/>
                </a:highlight>
                <a:latin typeface="KG Summer Storm Rough" panose="02000000000000000000" pitchFamily="2" charset="77"/>
              </a:rPr>
              <a:t>when we return to the building for face to face instruction</a:t>
            </a:r>
            <a:r>
              <a:rPr lang="en-US" sz="2000" dirty="0">
                <a:latin typeface="KG Summer Storm Rough" panose="02000000000000000000" pitchFamily="2" charset="77"/>
              </a:rPr>
              <a:t>) </a:t>
            </a:r>
          </a:p>
        </p:txBody>
      </p:sp>
      <p:sp>
        <p:nvSpPr>
          <p:cNvPr id="4" name="Content Placeholder 3">
            <a:extLst>
              <a:ext uri="{FF2B5EF4-FFF2-40B4-BE49-F238E27FC236}">
                <a16:creationId xmlns:a16="http://schemas.microsoft.com/office/drawing/2014/main" id="{10FA56F7-C4A4-F54E-AC50-387B116C8827}"/>
              </a:ext>
            </a:extLst>
          </p:cNvPr>
          <p:cNvSpPr>
            <a:spLocks noGrp="1"/>
          </p:cNvSpPr>
          <p:nvPr>
            <p:ph idx="1"/>
          </p:nvPr>
        </p:nvSpPr>
        <p:spPr/>
        <p:txBody>
          <a:bodyPr>
            <a:noAutofit/>
          </a:bodyPr>
          <a:lstStyle/>
          <a:p>
            <a:r>
              <a:rPr lang="en-US" dirty="0">
                <a:latin typeface="KG Miss Kindergarten" panose="02000000000000000000" pitchFamily="2" charset="77"/>
              </a:rPr>
              <a:t>Students can enter the building at 7:00am </a:t>
            </a:r>
          </a:p>
          <a:p>
            <a:r>
              <a:rPr lang="en-US" dirty="0">
                <a:latin typeface="KG Miss Kindergarten" panose="02000000000000000000" pitchFamily="2" charset="77"/>
              </a:rPr>
              <a:t>Morning Carpool is from 7:15am-7:45am  </a:t>
            </a:r>
          </a:p>
          <a:p>
            <a:r>
              <a:rPr lang="en-US" dirty="0">
                <a:latin typeface="KG Miss Kindergarten" panose="02000000000000000000" pitchFamily="2" charset="77"/>
              </a:rPr>
              <a:t>Breakfast can be purchased from 7:00-7:30am</a:t>
            </a:r>
          </a:p>
          <a:p>
            <a:r>
              <a:rPr lang="en-US" dirty="0">
                <a:latin typeface="KG Miss Kindergarten" panose="02000000000000000000" pitchFamily="2" charset="77"/>
              </a:rPr>
              <a:t>Tardy after 7:45am</a:t>
            </a:r>
          </a:p>
          <a:p>
            <a:r>
              <a:rPr lang="en-US" dirty="0">
                <a:latin typeface="KG Miss Kindergarten" panose="02000000000000000000" pitchFamily="2" charset="77"/>
              </a:rPr>
              <a:t>Early Checkout ends at 1:45 pm</a:t>
            </a:r>
          </a:p>
          <a:p>
            <a:r>
              <a:rPr lang="en-US" dirty="0">
                <a:latin typeface="KG Miss Kindergarten" panose="02000000000000000000" pitchFamily="2" charset="77"/>
              </a:rPr>
              <a:t>Dismissal is from 2:10-2:30 pm</a:t>
            </a:r>
          </a:p>
          <a:p>
            <a:r>
              <a:rPr lang="en-US" dirty="0">
                <a:latin typeface="KG Miss Kindergarten" panose="02000000000000000000" pitchFamily="2" charset="77"/>
              </a:rPr>
              <a:t>We are awaiting guidance on our After School Extended Day (ASEDP) program. No registration for ASEDP at this time.</a:t>
            </a:r>
          </a:p>
        </p:txBody>
      </p:sp>
      <p:pic>
        <p:nvPicPr>
          <p:cNvPr id="6" name="Picture 2" descr="header logo">
            <a:hlinkClick r:id="rId2"/>
            <a:extLst>
              <a:ext uri="{FF2B5EF4-FFF2-40B4-BE49-F238E27FC236}">
                <a16:creationId xmlns:a16="http://schemas.microsoft.com/office/drawing/2014/main" id="{6540E7AC-3505-B54A-8090-5F1EF22685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9920" y="18344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2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9B590F-F689-DC43-A1E3-50F2BFB1AD2D}"/>
              </a:ext>
            </a:extLst>
          </p:cNvPr>
          <p:cNvSpPr txBox="1"/>
          <p:nvPr/>
        </p:nvSpPr>
        <p:spPr>
          <a:xfrm>
            <a:off x="2954381" y="373638"/>
            <a:ext cx="5973288" cy="1569660"/>
          </a:xfrm>
          <a:prstGeom prst="rect">
            <a:avLst/>
          </a:prstGeom>
          <a:noFill/>
        </p:spPr>
        <p:txBody>
          <a:bodyPr wrap="square" rtlCol="0">
            <a:spAutoFit/>
          </a:bodyPr>
          <a:lstStyle/>
          <a:p>
            <a:pPr algn="ctr"/>
            <a:r>
              <a:rPr lang="en-US" sz="3200" dirty="0">
                <a:latin typeface="KG Summer Storm Rough" panose="02000000000000000000" pitchFamily="2" charset="77"/>
              </a:rPr>
              <a:t>GETTING PREPARED FOR THE FIRST DAY OF SCHOOL</a:t>
            </a:r>
          </a:p>
        </p:txBody>
      </p:sp>
      <p:sp>
        <p:nvSpPr>
          <p:cNvPr id="2" name="TextBox 1">
            <a:extLst>
              <a:ext uri="{FF2B5EF4-FFF2-40B4-BE49-F238E27FC236}">
                <a16:creationId xmlns:a16="http://schemas.microsoft.com/office/drawing/2014/main" id="{53183F26-C419-9344-97E0-760BE7792E87}"/>
              </a:ext>
            </a:extLst>
          </p:cNvPr>
          <p:cNvSpPr txBox="1"/>
          <p:nvPr/>
        </p:nvSpPr>
        <p:spPr>
          <a:xfrm>
            <a:off x="972014" y="1943298"/>
            <a:ext cx="10247971"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KG Miss Kindergarten" panose="02000000000000000000" pitchFamily="2" charset="77"/>
              </a:rPr>
              <a:t>The district will be purchasing Chromebooks so that we are 1:1 in grades K-5. More will be shared about Chromebook deployment soon. </a:t>
            </a:r>
          </a:p>
          <a:p>
            <a:pPr marL="285750" indent="-285750">
              <a:buFont typeface="Arial" panose="020B0604020202020204" pitchFamily="34" charset="0"/>
              <a:buChar char="•"/>
            </a:pPr>
            <a:endParaRPr lang="en-US" sz="1600" dirty="0">
              <a:latin typeface="KG Miss Kindergarten" panose="02000000000000000000" pitchFamily="2" charset="77"/>
            </a:endParaRPr>
          </a:p>
          <a:p>
            <a:pPr marL="285750" indent="-285750">
              <a:buFont typeface="Arial" panose="020B0604020202020204" pitchFamily="34" charset="0"/>
              <a:buChar char="•"/>
            </a:pPr>
            <a:r>
              <a:rPr lang="en-US" sz="1600" dirty="0">
                <a:latin typeface="KG Miss Kindergarten" panose="02000000000000000000" pitchFamily="2" charset="77"/>
              </a:rPr>
              <a:t>If you need a device, be sure to fill out the technology survey that was sent by Dr. Bolds: </a:t>
            </a:r>
            <a:r>
              <a:rPr lang="en-US" sz="1600" dirty="0">
                <a:latin typeface="KG Miss Kindergarten" panose="02000000000000000000" pitchFamily="2" charset="77"/>
                <a:hlinkClick r:id="rId2"/>
              </a:rPr>
              <a:t>https://forms.office.com/Pages/ResponsePage.aspx?id=iiMrMYPAwUGhi3NrAmlvebt_e4l8LyVJmf5rqHXiqNVUMk9CT0pUN0k4OUE0UDhTRzlXTFVNS0U1Qi4u</a:t>
            </a:r>
            <a:endParaRPr lang="en-US" sz="1600" dirty="0">
              <a:latin typeface="KG Miss Kindergarten" panose="02000000000000000000" pitchFamily="2" charset="77"/>
            </a:endParaRPr>
          </a:p>
          <a:p>
            <a:endParaRPr lang="en-US" sz="1600" dirty="0">
              <a:latin typeface="KG Miss Kindergarten" panose="02000000000000000000" pitchFamily="2" charset="77"/>
            </a:endParaRPr>
          </a:p>
          <a:p>
            <a:pPr marL="285750" indent="-285750">
              <a:buFont typeface="Arial" panose="020B0604020202020204" pitchFamily="34" charset="0"/>
              <a:buChar char="•"/>
            </a:pPr>
            <a:r>
              <a:rPr lang="en-US" sz="1600" dirty="0">
                <a:latin typeface="KG Miss Kindergarten" panose="02000000000000000000" pitchFamily="2" charset="77"/>
              </a:rPr>
              <a:t>Parents will receive a Welcome letter via email from their child’s teacher on August 10th. If you do not get an email, this means your registration has not been approved by the district. Please ensure you have registered in advance. </a:t>
            </a:r>
          </a:p>
          <a:p>
            <a:pPr marL="285750" indent="-285750">
              <a:buFont typeface="Arial" panose="020B0604020202020204" pitchFamily="34" charset="0"/>
              <a:buChar char="•"/>
            </a:pPr>
            <a:endParaRPr lang="en-US" sz="1600" dirty="0">
              <a:latin typeface="KG Miss Kindergarten" panose="02000000000000000000" pitchFamily="2" charset="77"/>
            </a:endParaRPr>
          </a:p>
          <a:p>
            <a:pPr marL="285750" indent="-285750">
              <a:buFont typeface="Arial" panose="020B0604020202020204" pitchFamily="34" charset="0"/>
              <a:buChar char="•"/>
            </a:pPr>
            <a:r>
              <a:rPr lang="en-US" sz="1600" dirty="0">
                <a:latin typeface="KG Miss Kindergarten" panose="02000000000000000000" pitchFamily="2" charset="77"/>
              </a:rPr>
              <a:t>Email Ms. Liddell (</a:t>
            </a:r>
            <a:r>
              <a:rPr lang="en-US" sz="1600" dirty="0">
                <a:latin typeface="KG Miss Kindergarten" panose="02000000000000000000" pitchFamily="2" charset="77"/>
                <a:hlinkClick r:id="rId3"/>
              </a:rPr>
              <a:t>tammy_liddell@dekalbschoolsga.org</a:t>
            </a:r>
            <a:r>
              <a:rPr lang="en-US" sz="1600" dirty="0">
                <a:latin typeface="KG Miss Kindergarten" panose="02000000000000000000" pitchFamily="2" charset="77"/>
              </a:rPr>
              <a:t>) if you have questions about your child’s registration </a:t>
            </a:r>
          </a:p>
          <a:p>
            <a:endParaRPr lang="en-US" sz="1600" dirty="0">
              <a:latin typeface="KG Miss Kindergarten" panose="02000000000000000000" pitchFamily="2" charset="77"/>
            </a:endParaRPr>
          </a:p>
          <a:p>
            <a:pPr marL="285750" indent="-285750">
              <a:buFont typeface="Arial" panose="020B0604020202020204" pitchFamily="34" charset="0"/>
              <a:buChar char="•"/>
            </a:pPr>
            <a:r>
              <a:rPr lang="en-US" sz="1600" dirty="0">
                <a:latin typeface="KG Miss Kindergarten" panose="02000000000000000000" pitchFamily="2" charset="77"/>
              </a:rPr>
              <a:t>Follow the daily schedule that we have outlined for virtual learning. </a:t>
            </a:r>
          </a:p>
          <a:p>
            <a:pPr marL="285750" indent="-285750">
              <a:buFont typeface="Arial" panose="020B0604020202020204" pitchFamily="34" charset="0"/>
              <a:buChar char="•"/>
            </a:pPr>
            <a:endParaRPr lang="en-US" sz="1600" dirty="0">
              <a:latin typeface="KG Miss Kindergarten" panose="02000000000000000000" pitchFamily="2" charset="77"/>
            </a:endParaRPr>
          </a:p>
          <a:p>
            <a:pPr marL="285750" indent="-285750">
              <a:buFont typeface="Arial" panose="020B0604020202020204" pitchFamily="34" charset="0"/>
              <a:buChar char="•"/>
            </a:pPr>
            <a:r>
              <a:rPr lang="en-US" sz="1600" dirty="0">
                <a:latin typeface="KG Miss Kindergarten" panose="02000000000000000000" pitchFamily="2" charset="77"/>
              </a:rPr>
              <a:t>Designate a work space in your home.</a:t>
            </a:r>
          </a:p>
        </p:txBody>
      </p:sp>
      <p:pic>
        <p:nvPicPr>
          <p:cNvPr id="5" name="Picture 2" descr="header logo">
            <a:hlinkClick r:id="rId4"/>
            <a:extLst>
              <a:ext uri="{FF2B5EF4-FFF2-40B4-BE49-F238E27FC236}">
                <a16:creationId xmlns:a16="http://schemas.microsoft.com/office/drawing/2014/main" id="{772ACA00-05CB-6942-BF4F-90C04B6405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37619" y="136785"/>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2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A414FA-FB7A-6045-9647-74EF1C46CDDD}"/>
              </a:ext>
            </a:extLst>
          </p:cNvPr>
          <p:cNvSpPr txBox="1"/>
          <p:nvPr/>
        </p:nvSpPr>
        <p:spPr>
          <a:xfrm>
            <a:off x="2792186" y="669471"/>
            <a:ext cx="6622967" cy="861774"/>
          </a:xfrm>
          <a:prstGeom prst="rect">
            <a:avLst/>
          </a:prstGeom>
          <a:noFill/>
        </p:spPr>
        <p:txBody>
          <a:bodyPr wrap="square" rtlCol="0">
            <a:spAutoFit/>
          </a:bodyPr>
          <a:lstStyle/>
          <a:p>
            <a:pPr algn="ctr"/>
            <a:r>
              <a:rPr lang="en-US" sz="3200" dirty="0">
                <a:latin typeface="KG Summer Storm Rough" panose="02000000000000000000" pitchFamily="2" charset="77"/>
              </a:rPr>
              <a:t>VIRTUAL LEARNING </a:t>
            </a:r>
          </a:p>
          <a:p>
            <a:endParaRPr lang="en-US" dirty="0"/>
          </a:p>
        </p:txBody>
      </p:sp>
      <p:sp>
        <p:nvSpPr>
          <p:cNvPr id="2" name="TextBox 1">
            <a:extLst>
              <a:ext uri="{FF2B5EF4-FFF2-40B4-BE49-F238E27FC236}">
                <a16:creationId xmlns:a16="http://schemas.microsoft.com/office/drawing/2014/main" id="{43D3D55E-1B66-4F40-9317-9C9CEC174498}"/>
              </a:ext>
            </a:extLst>
          </p:cNvPr>
          <p:cNvSpPr txBox="1"/>
          <p:nvPr/>
        </p:nvSpPr>
        <p:spPr>
          <a:xfrm>
            <a:off x="1126671" y="1884650"/>
            <a:ext cx="9868431" cy="4278094"/>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KG Miss Kindergarten" panose="02000000000000000000" pitchFamily="2" charset="77"/>
              </a:rPr>
              <a:t>Asynchronous Teaching – not online at the same time </a:t>
            </a:r>
          </a:p>
          <a:p>
            <a:endParaRPr lang="en-US" sz="1700" dirty="0">
              <a:latin typeface="KG Miss Kindergarten" panose="02000000000000000000" pitchFamily="2" charset="77"/>
            </a:endParaRPr>
          </a:p>
          <a:p>
            <a:pPr marL="285750" indent="-285750">
              <a:buFont typeface="Arial" panose="020B0604020202020204" pitchFamily="34" charset="0"/>
              <a:buChar char="•"/>
            </a:pPr>
            <a:r>
              <a:rPr lang="en-US" sz="1700" dirty="0">
                <a:latin typeface="KG Miss Kindergarten" panose="02000000000000000000" pitchFamily="2" charset="77"/>
              </a:rPr>
              <a:t>Synchronous Teaching – online at the same time </a:t>
            </a:r>
          </a:p>
          <a:p>
            <a:endParaRPr lang="en-US" sz="1700" dirty="0">
              <a:latin typeface="KG Miss Kindergarten" panose="02000000000000000000" pitchFamily="2" charset="77"/>
            </a:endParaRPr>
          </a:p>
          <a:p>
            <a:pPr marL="285750" indent="-285750">
              <a:buFont typeface="Arial" panose="020B0604020202020204" pitchFamily="34" charset="0"/>
              <a:buChar char="•"/>
            </a:pPr>
            <a:r>
              <a:rPr lang="en-US" sz="1700" dirty="0">
                <a:latin typeface="KG Miss Kindergarten" panose="02000000000000000000" pitchFamily="2" charset="77"/>
              </a:rPr>
              <a:t>Daily schedule with consistent teaching and assignments across the grade level.</a:t>
            </a:r>
          </a:p>
          <a:p>
            <a:endParaRPr lang="en-US" sz="1700" dirty="0">
              <a:latin typeface="KG Miss Kindergarten" panose="02000000000000000000" pitchFamily="2" charset="77"/>
            </a:endParaRPr>
          </a:p>
          <a:p>
            <a:pPr marL="285750" indent="-285750">
              <a:buFont typeface="Arial" panose="020B0604020202020204" pitchFamily="34" charset="0"/>
              <a:buChar char="•"/>
            </a:pPr>
            <a:r>
              <a:rPr lang="en-US" sz="1700" dirty="0">
                <a:latin typeface="KG Miss Kindergarten" panose="02000000000000000000" pitchFamily="2" charset="77"/>
              </a:rPr>
              <a:t>1st week of school – getting to know you activities, building an online class community, setting expectations </a:t>
            </a:r>
          </a:p>
          <a:p>
            <a:endParaRPr lang="en-US" sz="1700" dirty="0">
              <a:latin typeface="KG Miss Kindergarten" panose="02000000000000000000" pitchFamily="2" charset="77"/>
            </a:endParaRPr>
          </a:p>
          <a:p>
            <a:pPr marL="285750" indent="-285750">
              <a:buFont typeface="Arial" panose="020B0604020202020204" pitchFamily="34" charset="0"/>
              <a:buChar char="•"/>
            </a:pPr>
            <a:r>
              <a:rPr lang="en-US" sz="1700" dirty="0">
                <a:latin typeface="KG Miss Kindergarten" panose="02000000000000000000" pitchFamily="2" charset="77"/>
              </a:rPr>
              <a:t>Brain Pop, EPIC, </a:t>
            </a:r>
            <a:r>
              <a:rPr lang="en-US" sz="1700" dirty="0" smtClean="0">
                <a:latin typeface="KG Miss Kindergarten" panose="02000000000000000000" pitchFamily="2" charset="77"/>
              </a:rPr>
              <a:t>Reading </a:t>
            </a:r>
            <a:r>
              <a:rPr lang="en-US" sz="1700" dirty="0">
                <a:latin typeface="KG Miss Kindergarten" panose="02000000000000000000" pitchFamily="2" charset="77"/>
              </a:rPr>
              <a:t>Eggs, Starfall, Seesaw and more! </a:t>
            </a:r>
          </a:p>
          <a:p>
            <a:endParaRPr lang="en-US" sz="1700" dirty="0">
              <a:latin typeface="KG Miss Kindergarten" panose="02000000000000000000" pitchFamily="2" charset="77"/>
            </a:endParaRPr>
          </a:p>
          <a:p>
            <a:pPr marL="285750" indent="-285750">
              <a:buFont typeface="Arial" panose="020B0604020202020204" pitchFamily="34" charset="0"/>
              <a:buChar char="•"/>
            </a:pPr>
            <a:r>
              <a:rPr lang="en-US" sz="1700" dirty="0">
                <a:latin typeface="KG Miss Kindergarten" panose="02000000000000000000" pitchFamily="2" charset="77"/>
              </a:rPr>
              <a:t>Social Emotional Learning </a:t>
            </a:r>
          </a:p>
          <a:p>
            <a:endParaRPr lang="en-US" sz="1700" dirty="0">
              <a:latin typeface="KG Miss Kindergarten" panose="02000000000000000000" pitchFamily="2" charset="77"/>
            </a:endParaRPr>
          </a:p>
          <a:p>
            <a:pPr marL="285750" indent="-285750">
              <a:buFont typeface="Arial" panose="020B0604020202020204" pitchFamily="34" charset="0"/>
              <a:buChar char="•"/>
            </a:pPr>
            <a:r>
              <a:rPr lang="en-US" sz="1700" dirty="0">
                <a:latin typeface="KG Miss Kindergarten" panose="02000000000000000000" pitchFamily="2" charset="77"/>
              </a:rPr>
              <a:t>Some paper/pencil materials will be sent out.</a:t>
            </a:r>
          </a:p>
          <a:p>
            <a:endParaRPr lang="en-US" sz="1700" dirty="0">
              <a:latin typeface="KG Miss Kindergarten" panose="02000000000000000000" pitchFamily="2" charset="77"/>
            </a:endParaRPr>
          </a:p>
          <a:p>
            <a:pPr marL="285750" indent="-285750">
              <a:buFont typeface="Arial" panose="020B0604020202020204" pitchFamily="34" charset="0"/>
              <a:buChar char="•"/>
            </a:pPr>
            <a:r>
              <a:rPr lang="en-US" sz="1700" dirty="0">
                <a:latin typeface="KG Miss Kindergarten" panose="02000000000000000000" pitchFamily="2" charset="77"/>
              </a:rPr>
              <a:t>Email will be the main form of communication between teacher/parent. </a:t>
            </a:r>
          </a:p>
        </p:txBody>
      </p:sp>
      <p:pic>
        <p:nvPicPr>
          <p:cNvPr id="5" name="Picture 2" descr="header logo">
            <a:hlinkClick r:id="rId2"/>
            <a:extLst>
              <a:ext uri="{FF2B5EF4-FFF2-40B4-BE49-F238E27FC236}">
                <a16:creationId xmlns:a16="http://schemas.microsoft.com/office/drawing/2014/main" id="{CBDEED3A-4C47-7E4D-A146-119A6F5671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45024" y="214338"/>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7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A3C5-9DAE-E14B-8290-5BBA3D4B556C}"/>
              </a:ext>
            </a:extLst>
          </p:cNvPr>
          <p:cNvSpPr>
            <a:spLocks noGrp="1"/>
          </p:cNvSpPr>
          <p:nvPr>
            <p:ph type="title"/>
          </p:nvPr>
        </p:nvSpPr>
        <p:spPr>
          <a:xfrm>
            <a:off x="1451579" y="1194812"/>
            <a:ext cx="9603275" cy="1049235"/>
          </a:xfrm>
        </p:spPr>
        <p:txBody>
          <a:bodyPr>
            <a:normAutofit/>
          </a:bodyPr>
          <a:lstStyle/>
          <a:p>
            <a:pPr algn="ctr"/>
            <a:r>
              <a:rPr lang="en-US" dirty="0">
                <a:latin typeface="KG Summer Storm Rough" panose="02000000000000000000" pitchFamily="2" charset="77"/>
              </a:rPr>
              <a:t>Seesaw</a:t>
            </a:r>
          </a:p>
        </p:txBody>
      </p:sp>
      <p:sp>
        <p:nvSpPr>
          <p:cNvPr id="3" name="Content Placeholder 2">
            <a:extLst>
              <a:ext uri="{FF2B5EF4-FFF2-40B4-BE49-F238E27FC236}">
                <a16:creationId xmlns:a16="http://schemas.microsoft.com/office/drawing/2014/main" id="{293DB2B3-77B0-6945-AED4-6B175FF4C2B2}"/>
              </a:ext>
            </a:extLst>
          </p:cNvPr>
          <p:cNvSpPr>
            <a:spLocks noGrp="1"/>
          </p:cNvSpPr>
          <p:nvPr>
            <p:ph idx="1"/>
          </p:nvPr>
        </p:nvSpPr>
        <p:spPr>
          <a:xfrm>
            <a:off x="1451579" y="2015734"/>
            <a:ext cx="6195784" cy="4117437"/>
          </a:xfrm>
        </p:spPr>
        <p:txBody>
          <a:bodyPr>
            <a:noAutofit/>
          </a:bodyPr>
          <a:lstStyle/>
          <a:p>
            <a:r>
              <a:rPr lang="en-US" sz="1800" dirty="0">
                <a:latin typeface="KG Miss Kindergarten" panose="02000000000000000000" pitchFamily="2" charset="77"/>
              </a:rPr>
              <a:t>A learning platform similar to Google Classroom but more user friendly for little learners </a:t>
            </a:r>
          </a:p>
          <a:p>
            <a:r>
              <a:rPr lang="en-US" sz="1800" dirty="0">
                <a:latin typeface="KG Miss Kindergarten" panose="02000000000000000000" pitchFamily="2" charset="77"/>
              </a:rPr>
              <a:t>Seesaw gives students a place to document their learning, be creative and learn how to use technology</a:t>
            </a:r>
          </a:p>
          <a:p>
            <a:r>
              <a:rPr lang="en-US" sz="1800" dirty="0">
                <a:latin typeface="KG Miss Kindergarten" panose="02000000000000000000" pitchFamily="2" charset="77"/>
              </a:rPr>
              <a:t>Teachers will be able to post videos and lessons as well as send out assignments with voice instructions so students can listen and follow along </a:t>
            </a:r>
          </a:p>
          <a:p>
            <a:r>
              <a:rPr lang="en-US" sz="1800" dirty="0">
                <a:latin typeface="KG Miss Kindergarten" panose="02000000000000000000" pitchFamily="2" charset="77"/>
              </a:rPr>
              <a:t>For more information: </a:t>
            </a:r>
            <a:r>
              <a:rPr lang="en-US" sz="1800" dirty="0">
                <a:latin typeface="KG Miss Kindergarten" panose="02000000000000000000" pitchFamily="2" charset="77"/>
                <a:hlinkClick r:id="rId2"/>
              </a:rPr>
              <a:t>https://web.seesaw.me/parents</a:t>
            </a:r>
            <a:endParaRPr lang="en-US" sz="1800" dirty="0">
              <a:latin typeface="KG Miss Kindergarten" panose="02000000000000000000" pitchFamily="2" charset="77"/>
            </a:endParaRPr>
          </a:p>
          <a:p>
            <a:endParaRPr lang="en-US" sz="1800" dirty="0"/>
          </a:p>
        </p:txBody>
      </p:sp>
      <p:pic>
        <p:nvPicPr>
          <p:cNvPr id="4" name="Picture 3">
            <a:extLst>
              <a:ext uri="{FF2B5EF4-FFF2-40B4-BE49-F238E27FC236}">
                <a16:creationId xmlns:a16="http://schemas.microsoft.com/office/drawing/2014/main" id="{321D943E-7EE6-0146-80E7-9BC22DC95615}"/>
              </a:ext>
            </a:extLst>
          </p:cNvPr>
          <p:cNvPicPr>
            <a:picLocks noChangeAspect="1"/>
          </p:cNvPicPr>
          <p:nvPr/>
        </p:nvPicPr>
        <p:blipFill>
          <a:blip r:embed="rId3"/>
          <a:stretch>
            <a:fillRect/>
          </a:stretch>
        </p:blipFill>
        <p:spPr>
          <a:xfrm>
            <a:off x="8128756" y="2643754"/>
            <a:ext cx="2926098" cy="2194573"/>
          </a:xfrm>
          <a:prstGeom prst="rect">
            <a:avLst/>
          </a:prstGeom>
        </p:spPr>
      </p:pic>
      <p:pic>
        <p:nvPicPr>
          <p:cNvPr id="14" name="Picture 2" descr="header logo">
            <a:hlinkClick r:id="rId4"/>
            <a:extLst>
              <a:ext uri="{FF2B5EF4-FFF2-40B4-BE49-F238E27FC236}">
                <a16:creationId xmlns:a16="http://schemas.microsoft.com/office/drawing/2014/main" id="{75EA936C-05CE-1140-BC4E-09B87A126C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45024" y="214338"/>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1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995E-84E7-0648-B416-9C56120912C7}"/>
              </a:ext>
            </a:extLst>
          </p:cNvPr>
          <p:cNvSpPr>
            <a:spLocks noGrp="1"/>
          </p:cNvSpPr>
          <p:nvPr>
            <p:ph type="title"/>
          </p:nvPr>
        </p:nvSpPr>
        <p:spPr>
          <a:xfrm>
            <a:off x="1451578" y="1150206"/>
            <a:ext cx="9603275" cy="1049235"/>
          </a:xfrm>
        </p:spPr>
        <p:txBody>
          <a:bodyPr/>
          <a:lstStyle/>
          <a:p>
            <a:pPr algn="ctr"/>
            <a:r>
              <a:rPr lang="en-US" dirty="0">
                <a:latin typeface="KG Summer Storm Rough" panose="02000000000000000000" pitchFamily="2" charset="77"/>
              </a:rPr>
              <a:t>SCHOOL SUPPLIES</a:t>
            </a:r>
          </a:p>
        </p:txBody>
      </p:sp>
      <p:sp>
        <p:nvSpPr>
          <p:cNvPr id="4" name="Content Placeholder 3">
            <a:extLst>
              <a:ext uri="{FF2B5EF4-FFF2-40B4-BE49-F238E27FC236}">
                <a16:creationId xmlns:a16="http://schemas.microsoft.com/office/drawing/2014/main" id="{89CDBEA9-AAFF-1348-B153-9A9006951D7D}"/>
              </a:ext>
            </a:extLst>
          </p:cNvPr>
          <p:cNvSpPr>
            <a:spLocks noGrp="1"/>
          </p:cNvSpPr>
          <p:nvPr>
            <p:ph idx="1"/>
          </p:nvPr>
        </p:nvSpPr>
        <p:spPr/>
        <p:txBody>
          <a:bodyPr>
            <a:normAutofit/>
          </a:bodyPr>
          <a:lstStyle/>
          <a:p>
            <a:r>
              <a:rPr lang="en-US" dirty="0" smtClean="0">
                <a:latin typeface="KG Miss Kindergarten" panose="02000000000000000000" pitchFamily="2" charset="77"/>
              </a:rPr>
              <a:t>Please still plan to purchase these and keep them organized as you will need them when we return face to face! </a:t>
            </a:r>
          </a:p>
          <a:p>
            <a:r>
              <a:rPr lang="en-US" dirty="0" smtClean="0">
                <a:latin typeface="KG Miss Kindergarten" panose="02000000000000000000" pitchFamily="2" charset="77"/>
              </a:rPr>
              <a:t>School supply lists are on the PTA website: </a:t>
            </a:r>
            <a:r>
              <a:rPr lang="en-US" dirty="0" smtClean="0">
                <a:latin typeface="KG Miss Kindergarten" panose="02000000000000000000" pitchFamily="2" charset="77"/>
                <a:hlinkClick r:id="rId2"/>
              </a:rPr>
              <a:t>https://montgomerypta.membershiptoolkit.com/assets/02591/2020-2021_Kindergarten_Supply_List__mdash__Docs.pdf</a:t>
            </a:r>
            <a:r>
              <a:rPr lang="en-US" dirty="0" smtClean="0">
                <a:latin typeface="KG Miss Kindergarten" panose="02000000000000000000" pitchFamily="2" charset="77"/>
              </a:rPr>
              <a:t> </a:t>
            </a:r>
          </a:p>
          <a:p>
            <a:r>
              <a:rPr lang="en-US" dirty="0" smtClean="0">
                <a:latin typeface="KG Miss Kindergarten" panose="02000000000000000000" pitchFamily="2" charset="77"/>
              </a:rPr>
              <a:t>No rolling backpacks or “baby” backpacks </a:t>
            </a:r>
          </a:p>
          <a:p>
            <a:r>
              <a:rPr lang="en-US" dirty="0" smtClean="0">
                <a:latin typeface="KG Miss Kindergarten" panose="02000000000000000000" pitchFamily="2" charset="77"/>
              </a:rPr>
              <a:t>No toys, blankets, or stuffed animals in backpacks </a:t>
            </a:r>
          </a:p>
          <a:p>
            <a:endParaRPr lang="en-US" dirty="0">
              <a:latin typeface="KG Miss Kindergarten" panose="02000000000000000000" pitchFamily="2" charset="77"/>
            </a:endParaRPr>
          </a:p>
        </p:txBody>
      </p:sp>
      <p:pic>
        <p:nvPicPr>
          <p:cNvPr id="6" name="Picture 2" descr="header logo">
            <a:hlinkClick r:id="rId3"/>
            <a:extLst>
              <a:ext uri="{FF2B5EF4-FFF2-40B4-BE49-F238E27FC236}">
                <a16:creationId xmlns:a16="http://schemas.microsoft.com/office/drawing/2014/main" id="{CA5EB557-3E87-D242-97A5-6D85CFADA0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59299" y="18344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37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133C-5385-0940-948D-0274755C00E3}"/>
              </a:ext>
            </a:extLst>
          </p:cNvPr>
          <p:cNvSpPr>
            <a:spLocks noGrp="1"/>
          </p:cNvSpPr>
          <p:nvPr>
            <p:ph type="title"/>
          </p:nvPr>
        </p:nvSpPr>
        <p:spPr>
          <a:xfrm>
            <a:off x="1451579" y="1217114"/>
            <a:ext cx="9603275" cy="1049235"/>
          </a:xfrm>
        </p:spPr>
        <p:txBody>
          <a:bodyPr/>
          <a:lstStyle/>
          <a:p>
            <a:pPr algn="ctr"/>
            <a:r>
              <a:rPr lang="en-US" dirty="0">
                <a:latin typeface="KG Summer Storm Rough" panose="02000000000000000000" pitchFamily="2" charset="77"/>
              </a:rPr>
              <a:t>Dress Code </a:t>
            </a:r>
          </a:p>
        </p:txBody>
      </p:sp>
      <p:sp>
        <p:nvSpPr>
          <p:cNvPr id="3" name="Content Placeholder 2">
            <a:extLst>
              <a:ext uri="{FF2B5EF4-FFF2-40B4-BE49-F238E27FC236}">
                <a16:creationId xmlns:a16="http://schemas.microsoft.com/office/drawing/2014/main" id="{D09AF4FE-2818-874B-85B8-78164D9BFD5A}"/>
              </a:ext>
            </a:extLst>
          </p:cNvPr>
          <p:cNvSpPr>
            <a:spLocks noGrp="1"/>
          </p:cNvSpPr>
          <p:nvPr>
            <p:ph idx="1"/>
          </p:nvPr>
        </p:nvSpPr>
        <p:spPr/>
        <p:txBody>
          <a:bodyPr>
            <a:noAutofit/>
          </a:bodyPr>
          <a:lstStyle/>
          <a:p>
            <a:r>
              <a:rPr lang="en-US" sz="1800" dirty="0">
                <a:latin typeface="KG Miss Kindergarten" panose="02000000000000000000" pitchFamily="2" charset="77"/>
              </a:rPr>
              <a:t>School uniforms are highly recommended!</a:t>
            </a:r>
          </a:p>
          <a:p>
            <a:r>
              <a:rPr lang="en-US" sz="1800" dirty="0">
                <a:latin typeface="KG Miss Kindergarten" panose="02000000000000000000" pitchFamily="2" charset="77"/>
              </a:rPr>
              <a:t>SHIRTS: Solid colored blue, white, or yellow collared shirts, crew, or </a:t>
            </a:r>
            <a:r>
              <a:rPr lang="en-US" sz="1800" dirty="0" err="1">
                <a:latin typeface="KG Miss Kindergarten" panose="02000000000000000000" pitchFamily="2" charset="77"/>
              </a:rPr>
              <a:t>v-neck</a:t>
            </a:r>
            <a:r>
              <a:rPr lang="en-US" sz="1800" dirty="0">
                <a:latin typeface="KG Miss Kindergarten" panose="02000000000000000000" pitchFamily="2" charset="77"/>
              </a:rPr>
              <a:t> shirts including blouses, polo, oxford, turtlenecks, vests, sweatshirts, and sweaters with or without the Montgomery Elementary School emblem for Monday-Thursday </a:t>
            </a:r>
          </a:p>
          <a:p>
            <a:r>
              <a:rPr lang="en-US" sz="1800" dirty="0">
                <a:latin typeface="KG Miss Kindergarten" panose="02000000000000000000" pitchFamily="2" charset="77"/>
              </a:rPr>
              <a:t>Montgomery spirit wear and jeans can be worn on Fridays. </a:t>
            </a:r>
          </a:p>
          <a:p>
            <a:r>
              <a:rPr lang="en-US" sz="1800" dirty="0">
                <a:latin typeface="KG Miss Kindergarten" panose="02000000000000000000" pitchFamily="2" charset="77"/>
              </a:rPr>
              <a:t>PANTS: Solid, dark, or khaki pants, jeans, shorts, skirts, jumpers, </a:t>
            </a:r>
            <a:r>
              <a:rPr lang="en-US" sz="1800" dirty="0" err="1">
                <a:latin typeface="KG Miss Kindergarten" panose="02000000000000000000" pitchFamily="2" charset="77"/>
              </a:rPr>
              <a:t>skorts</a:t>
            </a:r>
            <a:r>
              <a:rPr lang="en-US" sz="1800" dirty="0">
                <a:latin typeface="KG Miss Kindergarten" panose="02000000000000000000" pitchFamily="2" charset="77"/>
              </a:rPr>
              <a:t> or capris.  Skirts, jumpers, </a:t>
            </a:r>
            <a:r>
              <a:rPr lang="en-US" sz="1800" dirty="0" err="1">
                <a:latin typeface="KG Miss Kindergarten" panose="02000000000000000000" pitchFamily="2" charset="77"/>
              </a:rPr>
              <a:t>skorts</a:t>
            </a:r>
            <a:r>
              <a:rPr lang="en-US" sz="1800" dirty="0">
                <a:latin typeface="KG Miss Kindergarten" panose="02000000000000000000" pitchFamily="2" charset="77"/>
              </a:rPr>
              <a:t>, or shorts must reach to extended fingertips when students are standing.</a:t>
            </a:r>
          </a:p>
          <a:p>
            <a:r>
              <a:rPr lang="en-US" sz="1800" dirty="0">
                <a:latin typeface="KG Miss Kindergarten" panose="02000000000000000000" pitchFamily="2" charset="77"/>
              </a:rPr>
              <a:t>Shoes worn to school should be appropriate for P.E. Tennis shoes or comfortable shoes are optimal for P.E. and fresh air. </a:t>
            </a:r>
          </a:p>
        </p:txBody>
      </p:sp>
      <p:pic>
        <p:nvPicPr>
          <p:cNvPr id="4" name="Picture 2" descr="header logo">
            <a:hlinkClick r:id="rId2"/>
            <a:extLst>
              <a:ext uri="{FF2B5EF4-FFF2-40B4-BE49-F238E27FC236}">
                <a16:creationId xmlns:a16="http://schemas.microsoft.com/office/drawing/2014/main" id="{259F569E-3858-F342-B1C1-667E0D9643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59299" y="18344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45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67CA-EA12-C24E-A11C-9E30BA3B9922}"/>
              </a:ext>
            </a:extLst>
          </p:cNvPr>
          <p:cNvSpPr>
            <a:spLocks noGrp="1"/>
          </p:cNvSpPr>
          <p:nvPr>
            <p:ph type="title"/>
          </p:nvPr>
        </p:nvSpPr>
        <p:spPr>
          <a:xfrm>
            <a:off x="1288512" y="301084"/>
            <a:ext cx="9607661" cy="1614639"/>
          </a:xfrm>
        </p:spPr>
        <p:txBody>
          <a:bodyPr>
            <a:normAutofit/>
          </a:bodyPr>
          <a:lstStyle/>
          <a:p>
            <a:pPr algn="ctr"/>
            <a:r>
              <a:rPr lang="en-US" dirty="0">
                <a:latin typeface="KG Summer Storm Rough" panose="02000000000000000000" pitchFamily="2" charset="77"/>
              </a:rPr>
              <a:t>FUN DAYS DURING THE YEAR </a:t>
            </a:r>
            <a:br>
              <a:rPr lang="en-US" dirty="0">
                <a:latin typeface="KG Summer Storm Rough" panose="02000000000000000000" pitchFamily="2" charset="77"/>
              </a:rPr>
            </a:br>
            <a:r>
              <a:rPr lang="en-US" dirty="0"/>
              <a:t/>
            </a:r>
            <a:br>
              <a:rPr lang="en-US" dirty="0"/>
            </a:br>
            <a:r>
              <a:rPr lang="en-US" sz="1800" dirty="0">
                <a:highlight>
                  <a:srgbClr val="FFFF00"/>
                </a:highlight>
                <a:latin typeface="KG Summer Storm Rough" panose="02000000000000000000" pitchFamily="2" charset="77"/>
              </a:rPr>
              <a:t>(ALL ACTIVITIES ARE CONTINGENT BASED ON CURRENT CDC/DPH/DISTRICT GUIDELINES AT THE TIME.)</a:t>
            </a:r>
          </a:p>
        </p:txBody>
      </p:sp>
      <p:sp>
        <p:nvSpPr>
          <p:cNvPr id="4" name="Text Placeholder 3">
            <a:extLst>
              <a:ext uri="{FF2B5EF4-FFF2-40B4-BE49-F238E27FC236}">
                <a16:creationId xmlns:a16="http://schemas.microsoft.com/office/drawing/2014/main" id="{113AEFF9-2D11-0C49-9D30-4614DDB4782F}"/>
              </a:ext>
            </a:extLst>
          </p:cNvPr>
          <p:cNvSpPr>
            <a:spLocks noGrp="1"/>
          </p:cNvSpPr>
          <p:nvPr>
            <p:ph type="body" idx="1"/>
          </p:nvPr>
        </p:nvSpPr>
        <p:spPr/>
        <p:txBody>
          <a:bodyPr/>
          <a:lstStyle/>
          <a:p>
            <a:pPr algn="ctr"/>
            <a:r>
              <a:rPr lang="en-US" dirty="0"/>
              <a:t>First semester </a:t>
            </a:r>
          </a:p>
        </p:txBody>
      </p:sp>
      <p:sp>
        <p:nvSpPr>
          <p:cNvPr id="3" name="Content Placeholder 2">
            <a:extLst>
              <a:ext uri="{FF2B5EF4-FFF2-40B4-BE49-F238E27FC236}">
                <a16:creationId xmlns:a16="http://schemas.microsoft.com/office/drawing/2014/main" id="{6E343330-5629-474B-8A41-928ADEFB7BBC}"/>
              </a:ext>
            </a:extLst>
          </p:cNvPr>
          <p:cNvSpPr>
            <a:spLocks noGrp="1"/>
          </p:cNvSpPr>
          <p:nvPr>
            <p:ph sz="half" idx="2"/>
          </p:nvPr>
        </p:nvSpPr>
        <p:spPr/>
        <p:txBody>
          <a:bodyPr>
            <a:normAutofit/>
          </a:bodyPr>
          <a:lstStyle/>
          <a:p>
            <a:pPr algn="ctr"/>
            <a:r>
              <a:rPr lang="en-US" dirty="0">
                <a:latin typeface="KG Miss Kindergarten" panose="02000000000000000000" pitchFamily="2" charset="77"/>
              </a:rPr>
              <a:t>Grandparents Luncheon </a:t>
            </a:r>
          </a:p>
          <a:p>
            <a:pPr algn="ctr"/>
            <a:r>
              <a:rPr lang="en-US" dirty="0">
                <a:latin typeface="KG Miss Kindergarten" panose="02000000000000000000" pitchFamily="2" charset="77"/>
              </a:rPr>
              <a:t>Grinch Day </a:t>
            </a:r>
          </a:p>
          <a:p>
            <a:pPr algn="ctr"/>
            <a:r>
              <a:rPr lang="en-US" dirty="0">
                <a:latin typeface="KG Miss Kindergarten" panose="02000000000000000000" pitchFamily="2" charset="77"/>
              </a:rPr>
              <a:t>Polar Express Day</a:t>
            </a:r>
          </a:p>
          <a:p>
            <a:pPr algn="ctr"/>
            <a:r>
              <a:rPr lang="en-US" dirty="0">
                <a:latin typeface="KG Miss Kindergarten" panose="02000000000000000000" pitchFamily="2" charset="77"/>
              </a:rPr>
              <a:t>Winter Party</a:t>
            </a:r>
          </a:p>
        </p:txBody>
      </p:sp>
      <p:sp>
        <p:nvSpPr>
          <p:cNvPr id="5" name="Text Placeholder 4">
            <a:extLst>
              <a:ext uri="{FF2B5EF4-FFF2-40B4-BE49-F238E27FC236}">
                <a16:creationId xmlns:a16="http://schemas.microsoft.com/office/drawing/2014/main" id="{F653BAEA-2E7D-0548-8457-B7B55DC08E95}"/>
              </a:ext>
            </a:extLst>
          </p:cNvPr>
          <p:cNvSpPr>
            <a:spLocks noGrp="1"/>
          </p:cNvSpPr>
          <p:nvPr>
            <p:ph type="body" sz="quarter" idx="3"/>
          </p:nvPr>
        </p:nvSpPr>
        <p:spPr/>
        <p:txBody>
          <a:bodyPr/>
          <a:lstStyle/>
          <a:p>
            <a:pPr algn="ctr"/>
            <a:r>
              <a:rPr lang="en-US" dirty="0"/>
              <a:t>Second semester </a:t>
            </a:r>
          </a:p>
        </p:txBody>
      </p:sp>
      <p:sp>
        <p:nvSpPr>
          <p:cNvPr id="6" name="Content Placeholder 5">
            <a:extLst>
              <a:ext uri="{FF2B5EF4-FFF2-40B4-BE49-F238E27FC236}">
                <a16:creationId xmlns:a16="http://schemas.microsoft.com/office/drawing/2014/main" id="{EF4770D2-19B4-9540-B8E6-3C3616A0A91E}"/>
              </a:ext>
            </a:extLst>
          </p:cNvPr>
          <p:cNvSpPr>
            <a:spLocks noGrp="1"/>
          </p:cNvSpPr>
          <p:nvPr>
            <p:ph sz="quarter" idx="4"/>
          </p:nvPr>
        </p:nvSpPr>
        <p:spPr/>
        <p:txBody>
          <a:bodyPr>
            <a:normAutofit/>
          </a:bodyPr>
          <a:lstStyle/>
          <a:p>
            <a:pPr algn="ctr"/>
            <a:r>
              <a:rPr lang="en-US" dirty="0">
                <a:latin typeface="KG Miss Kindergarten" panose="02000000000000000000" pitchFamily="2" charset="77"/>
              </a:rPr>
              <a:t>100th Day Celebration</a:t>
            </a:r>
          </a:p>
          <a:p>
            <a:pPr algn="ctr"/>
            <a:r>
              <a:rPr lang="en-US" dirty="0">
                <a:latin typeface="KG Miss Kindergarten" panose="02000000000000000000" pitchFamily="2" charset="77"/>
              </a:rPr>
              <a:t>Valentine’s Day</a:t>
            </a:r>
          </a:p>
          <a:p>
            <a:pPr algn="ctr"/>
            <a:r>
              <a:rPr lang="en-US" dirty="0">
                <a:latin typeface="KG Miss Kindergarten" panose="02000000000000000000" pitchFamily="2" charset="77"/>
              </a:rPr>
              <a:t>Book Character Day </a:t>
            </a:r>
          </a:p>
          <a:p>
            <a:pPr algn="ctr"/>
            <a:r>
              <a:rPr lang="en-US" dirty="0">
                <a:latin typeface="KG Miss Kindergarten" panose="02000000000000000000" pitchFamily="2" charset="77"/>
              </a:rPr>
              <a:t>Field Day </a:t>
            </a:r>
          </a:p>
          <a:p>
            <a:pPr algn="ctr"/>
            <a:r>
              <a:rPr lang="en-US" dirty="0">
                <a:latin typeface="KG Miss Kindergarten" panose="02000000000000000000" pitchFamily="2" charset="77"/>
              </a:rPr>
              <a:t>End of Year Celebration</a:t>
            </a:r>
          </a:p>
        </p:txBody>
      </p:sp>
      <p:pic>
        <p:nvPicPr>
          <p:cNvPr id="7" name="Picture 2" descr="header logo">
            <a:hlinkClick r:id="rId2"/>
            <a:extLst>
              <a:ext uri="{FF2B5EF4-FFF2-40B4-BE49-F238E27FC236}">
                <a16:creationId xmlns:a16="http://schemas.microsoft.com/office/drawing/2014/main" id="{3B0CE335-8999-F442-A94E-F05C02AD72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9918" y="4383525"/>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82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44A5-5ED7-B241-AD3F-1C7D5238C050}"/>
              </a:ext>
            </a:extLst>
          </p:cNvPr>
          <p:cNvSpPr>
            <a:spLocks noGrp="1"/>
          </p:cNvSpPr>
          <p:nvPr>
            <p:ph type="title"/>
          </p:nvPr>
        </p:nvSpPr>
        <p:spPr>
          <a:xfrm>
            <a:off x="1451579" y="490655"/>
            <a:ext cx="9603275" cy="1363100"/>
          </a:xfrm>
        </p:spPr>
        <p:txBody>
          <a:bodyPr>
            <a:normAutofit/>
          </a:bodyPr>
          <a:lstStyle/>
          <a:p>
            <a:pPr algn="ctr"/>
            <a:r>
              <a:rPr lang="en-US" dirty="0">
                <a:latin typeface="KG Summer Storm Rough" panose="02000000000000000000" pitchFamily="2" charset="77"/>
              </a:rPr>
              <a:t>parent tips</a:t>
            </a:r>
            <a:br>
              <a:rPr lang="en-US" dirty="0">
                <a:latin typeface="KG Summer Storm Rough" panose="02000000000000000000" pitchFamily="2" charset="77"/>
              </a:rPr>
            </a:br>
            <a:r>
              <a:rPr lang="en-US" dirty="0"/>
              <a:t/>
            </a:r>
            <a:br>
              <a:rPr lang="en-US" dirty="0"/>
            </a:br>
            <a:r>
              <a:rPr lang="en-US" sz="1800" dirty="0">
                <a:latin typeface="KG Summer Storm Rough" panose="02000000000000000000" pitchFamily="2" charset="77"/>
              </a:rPr>
              <a:t> </a:t>
            </a:r>
            <a:r>
              <a:rPr lang="en-US" sz="1800" dirty="0">
                <a:highlight>
                  <a:srgbClr val="FFFF00"/>
                </a:highlight>
                <a:latin typeface="KG Summer Storm Rough" panose="02000000000000000000" pitchFamily="2" charset="77"/>
              </a:rPr>
              <a:t>(most for when we return for face to face) </a:t>
            </a:r>
            <a:endParaRPr lang="en-US" sz="1800" dirty="0">
              <a:latin typeface="KG Summer Storm Rough" panose="02000000000000000000" pitchFamily="2" charset="77"/>
            </a:endParaRPr>
          </a:p>
        </p:txBody>
      </p:sp>
      <p:sp>
        <p:nvSpPr>
          <p:cNvPr id="3" name="Content Placeholder 2">
            <a:extLst>
              <a:ext uri="{FF2B5EF4-FFF2-40B4-BE49-F238E27FC236}">
                <a16:creationId xmlns:a16="http://schemas.microsoft.com/office/drawing/2014/main" id="{9CC85655-29B7-7B4F-B95B-17FE947B98F0}"/>
              </a:ext>
            </a:extLst>
          </p:cNvPr>
          <p:cNvSpPr>
            <a:spLocks noGrp="1"/>
          </p:cNvSpPr>
          <p:nvPr>
            <p:ph idx="1"/>
          </p:nvPr>
        </p:nvSpPr>
        <p:spPr/>
        <p:txBody>
          <a:bodyPr>
            <a:normAutofit/>
          </a:bodyPr>
          <a:lstStyle/>
          <a:p>
            <a:r>
              <a:rPr lang="en-US" sz="1600" dirty="0">
                <a:latin typeface="KG Miss Kindergarten" panose="02000000000000000000" pitchFamily="2" charset="77"/>
              </a:rPr>
              <a:t>Label ALL clothing (coats, jackets, shirts, pants, dresses, skirts, water bottles, lunch boxes, backpacks) </a:t>
            </a:r>
          </a:p>
          <a:p>
            <a:r>
              <a:rPr lang="en-US" sz="1600" dirty="0">
                <a:latin typeface="KG Miss Kindergarten" panose="02000000000000000000" pitchFamily="2" charset="77"/>
              </a:rPr>
              <a:t>Keep an extra change of clothes in your child's backpack. Spills and messes happen! </a:t>
            </a:r>
          </a:p>
          <a:p>
            <a:r>
              <a:rPr lang="en-US" sz="1600" dirty="0">
                <a:latin typeface="KG Miss Kindergarten" panose="02000000000000000000" pitchFamily="2" charset="77"/>
              </a:rPr>
              <a:t>Bring your child to school on time. </a:t>
            </a:r>
          </a:p>
          <a:p>
            <a:r>
              <a:rPr lang="en-US" sz="1600" dirty="0">
                <a:latin typeface="KG Miss Kindergarten" panose="02000000000000000000" pitchFamily="2" charset="77"/>
              </a:rPr>
              <a:t>Make appointments for after school, if possible.</a:t>
            </a:r>
          </a:p>
          <a:p>
            <a:r>
              <a:rPr lang="en-US" sz="1600" dirty="0">
                <a:latin typeface="KG Miss Kindergarten" panose="02000000000000000000" pitchFamily="2" charset="77"/>
              </a:rPr>
              <a:t>Plan vacations during school holidays. </a:t>
            </a:r>
          </a:p>
          <a:p>
            <a:r>
              <a:rPr lang="en-US" sz="1600" dirty="0">
                <a:latin typeface="KG Miss Kindergarten" panose="02000000000000000000" pitchFamily="2" charset="77"/>
              </a:rPr>
              <a:t>Join the Montgomery Elementary Facebook Page </a:t>
            </a:r>
          </a:p>
        </p:txBody>
      </p:sp>
      <p:pic>
        <p:nvPicPr>
          <p:cNvPr id="4" name="Picture 2" descr="header logo">
            <a:hlinkClick r:id="rId2"/>
            <a:extLst>
              <a:ext uri="{FF2B5EF4-FFF2-40B4-BE49-F238E27FC236}">
                <a16:creationId xmlns:a16="http://schemas.microsoft.com/office/drawing/2014/main" id="{956568C3-C99F-034A-9BC7-E958FA027C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02236" y="4383169"/>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9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C4A4-C63F-2E4C-9842-24D8E2543F13}"/>
              </a:ext>
            </a:extLst>
          </p:cNvPr>
          <p:cNvSpPr>
            <a:spLocks noGrp="1"/>
          </p:cNvSpPr>
          <p:nvPr>
            <p:ph type="title"/>
          </p:nvPr>
        </p:nvSpPr>
        <p:spPr>
          <a:xfrm>
            <a:off x="1451578" y="614948"/>
            <a:ext cx="9603275" cy="1049235"/>
          </a:xfrm>
        </p:spPr>
        <p:txBody>
          <a:bodyPr>
            <a:normAutofit/>
          </a:bodyPr>
          <a:lstStyle/>
          <a:p>
            <a:pPr algn="ctr"/>
            <a:r>
              <a:rPr lang="en-US" dirty="0">
                <a:latin typeface="KG Summer Storm Rough" panose="02000000000000000000" pitchFamily="2" charset="77"/>
              </a:rPr>
              <a:t>WAYS TO PREPARE YOUR CHILD FOR KINDERGARTEN (VIRTUAL &amp; FACE-TO-FACE)</a:t>
            </a:r>
          </a:p>
        </p:txBody>
      </p:sp>
      <p:sp>
        <p:nvSpPr>
          <p:cNvPr id="3" name="Content Placeholder 2">
            <a:extLst>
              <a:ext uri="{FF2B5EF4-FFF2-40B4-BE49-F238E27FC236}">
                <a16:creationId xmlns:a16="http://schemas.microsoft.com/office/drawing/2014/main" id="{AFC67217-1C25-E24F-899C-8F23F0EAF168}"/>
              </a:ext>
            </a:extLst>
          </p:cNvPr>
          <p:cNvSpPr>
            <a:spLocks noGrp="1"/>
          </p:cNvSpPr>
          <p:nvPr>
            <p:ph idx="1"/>
          </p:nvPr>
        </p:nvSpPr>
        <p:spPr>
          <a:xfrm>
            <a:off x="1451579" y="2015732"/>
            <a:ext cx="9603275" cy="4035112"/>
          </a:xfrm>
        </p:spPr>
        <p:txBody>
          <a:bodyPr>
            <a:normAutofit/>
          </a:bodyPr>
          <a:lstStyle/>
          <a:p>
            <a:r>
              <a:rPr lang="en-US" sz="1800" dirty="0">
                <a:latin typeface="KG Miss Kindergarten" panose="02000000000000000000" pitchFamily="2" charset="77"/>
              </a:rPr>
              <a:t>Build independence (tying shoestrings, opening lunch items and water bottles independently) </a:t>
            </a:r>
          </a:p>
          <a:p>
            <a:r>
              <a:rPr lang="en-US" sz="1800" dirty="0">
                <a:latin typeface="KG Miss Kindergarten" panose="02000000000000000000" pitchFamily="2" charset="77"/>
              </a:rPr>
              <a:t>Masks, social distancing, washing hands </a:t>
            </a:r>
          </a:p>
          <a:p>
            <a:pPr marL="0" indent="0">
              <a:buNone/>
            </a:pPr>
            <a:r>
              <a:rPr lang="en-US" sz="1800" u="sng" dirty="0">
                <a:highlight>
                  <a:srgbClr val="FFFF00"/>
                </a:highlight>
                <a:latin typeface="KG Miss Kindergarten" panose="02000000000000000000" pitchFamily="2" charset="77"/>
              </a:rPr>
              <a:t>For Virtual Learning: </a:t>
            </a:r>
          </a:p>
          <a:p>
            <a:r>
              <a:rPr lang="en-US" sz="1800" dirty="0">
                <a:latin typeface="KG Miss Kindergarten" panose="02000000000000000000" pitchFamily="2" charset="77"/>
              </a:rPr>
              <a:t>Get your child on a daily schedule now </a:t>
            </a:r>
          </a:p>
          <a:p>
            <a:r>
              <a:rPr lang="en-US" sz="1800" dirty="0">
                <a:latin typeface="KG Miss Kindergarten" panose="02000000000000000000" pitchFamily="2" charset="77"/>
              </a:rPr>
              <a:t>Determine a safe, quiet space at home for your child to work during virtual learning</a:t>
            </a:r>
          </a:p>
          <a:p>
            <a:r>
              <a:rPr lang="en-US" sz="1800" dirty="0">
                <a:latin typeface="KG Miss Kindergarten" panose="02000000000000000000" pitchFamily="2" charset="77"/>
              </a:rPr>
              <a:t>Prepare materials ahead of time and have them ready</a:t>
            </a:r>
          </a:p>
          <a:p>
            <a:r>
              <a:rPr lang="en-US" sz="1800" dirty="0">
                <a:latin typeface="KG Miss Kindergarten" panose="02000000000000000000" pitchFamily="2" charset="77"/>
              </a:rPr>
              <a:t>Get your child’s school supplies ready ahead of time</a:t>
            </a:r>
          </a:p>
          <a:p>
            <a:r>
              <a:rPr lang="en-US" sz="1800" dirty="0">
                <a:latin typeface="KG Miss Kindergarten" panose="02000000000000000000" pitchFamily="2" charset="77"/>
              </a:rPr>
              <a:t>Be patient! We are all learning and trying our best </a:t>
            </a:r>
            <a:r>
              <a:rPr lang="en-US" sz="1800" dirty="0">
                <a:latin typeface="KG Miss Kindergarten" panose="02000000000000000000" pitchFamily="2" charset="77"/>
                <a:sym typeface="Wingdings" pitchFamily="2" charset="2"/>
              </a:rPr>
              <a:t></a:t>
            </a:r>
            <a:endParaRPr lang="en-US" sz="1800" dirty="0">
              <a:latin typeface="KG Miss Kindergarten" panose="02000000000000000000" pitchFamily="2" charset="77"/>
            </a:endParaRPr>
          </a:p>
        </p:txBody>
      </p:sp>
      <p:pic>
        <p:nvPicPr>
          <p:cNvPr id="4" name="Picture 2" descr="header logo">
            <a:hlinkClick r:id="rId2"/>
            <a:extLst>
              <a:ext uri="{FF2B5EF4-FFF2-40B4-BE49-F238E27FC236}">
                <a16:creationId xmlns:a16="http://schemas.microsoft.com/office/drawing/2014/main" id="{75C5B147-E37A-2F4E-BA1D-3B477E1A5C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9919" y="438053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73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0E0D-B1B0-A44E-A076-A5DD80324A04}"/>
              </a:ext>
            </a:extLst>
          </p:cNvPr>
          <p:cNvSpPr>
            <a:spLocks noGrp="1"/>
          </p:cNvSpPr>
          <p:nvPr>
            <p:ph type="title"/>
          </p:nvPr>
        </p:nvSpPr>
        <p:spPr>
          <a:xfrm>
            <a:off x="1451579" y="581495"/>
            <a:ext cx="9603275" cy="1049235"/>
          </a:xfrm>
        </p:spPr>
        <p:txBody>
          <a:bodyPr>
            <a:normAutofit fontScale="90000"/>
          </a:bodyPr>
          <a:lstStyle/>
          <a:p>
            <a:pPr algn="ctr"/>
            <a:r>
              <a:rPr lang="en-US" dirty="0">
                <a:latin typeface="KG Summer Storm Rough" panose="02000000000000000000" pitchFamily="2" charset="77"/>
              </a:rPr>
              <a:t>WHEN WE RETURN TO FACE-TO-FACE INSTRUCTION, WHAT SAFETY MEASURES WILL BE IN PLACE? </a:t>
            </a:r>
          </a:p>
        </p:txBody>
      </p:sp>
      <p:sp>
        <p:nvSpPr>
          <p:cNvPr id="3" name="Content Placeholder 2">
            <a:extLst>
              <a:ext uri="{FF2B5EF4-FFF2-40B4-BE49-F238E27FC236}">
                <a16:creationId xmlns:a16="http://schemas.microsoft.com/office/drawing/2014/main" id="{11FD6616-4F6B-1543-831C-1A5824FB9F61}"/>
              </a:ext>
            </a:extLst>
          </p:cNvPr>
          <p:cNvSpPr>
            <a:spLocks noGrp="1"/>
          </p:cNvSpPr>
          <p:nvPr>
            <p:ph idx="1"/>
          </p:nvPr>
        </p:nvSpPr>
        <p:spPr>
          <a:xfrm>
            <a:off x="1451579" y="2015733"/>
            <a:ext cx="9603275" cy="2756990"/>
          </a:xfrm>
        </p:spPr>
        <p:txBody>
          <a:bodyPr>
            <a:normAutofit lnSpcReduction="10000"/>
          </a:bodyPr>
          <a:lstStyle/>
          <a:p>
            <a:r>
              <a:rPr lang="en-US" dirty="0">
                <a:latin typeface="KG Miss Kindergarten" panose="02000000000000000000" pitchFamily="2" charset="77"/>
              </a:rPr>
              <a:t>Masks</a:t>
            </a:r>
          </a:p>
          <a:p>
            <a:r>
              <a:rPr lang="en-US" dirty="0">
                <a:latin typeface="KG Miss Kindergarten" panose="02000000000000000000" pitchFamily="2" charset="77"/>
              </a:rPr>
              <a:t>Social distancing when we can </a:t>
            </a:r>
          </a:p>
          <a:p>
            <a:r>
              <a:rPr lang="en-US" dirty="0">
                <a:latin typeface="KG Miss Kindergarten" panose="02000000000000000000" pitchFamily="2" charset="77"/>
              </a:rPr>
              <a:t>Staggered lunch, recess, and dismissal schedule</a:t>
            </a:r>
          </a:p>
          <a:p>
            <a:r>
              <a:rPr lang="en-US" dirty="0">
                <a:latin typeface="KG Miss Kindergarten" panose="02000000000000000000" pitchFamily="2" charset="77"/>
              </a:rPr>
              <a:t>Minimal transitions</a:t>
            </a:r>
          </a:p>
          <a:p>
            <a:r>
              <a:rPr lang="en-US" dirty="0">
                <a:latin typeface="KG Miss Kindergarten" panose="02000000000000000000" pitchFamily="2" charset="77"/>
              </a:rPr>
              <a:t>No sharing of supplies in classrooms</a:t>
            </a:r>
          </a:p>
          <a:p>
            <a:r>
              <a:rPr lang="en-US" dirty="0">
                <a:latin typeface="KG Miss Kindergarten" panose="02000000000000000000" pitchFamily="2" charset="77"/>
              </a:rPr>
              <a:t>Minimal group activities</a:t>
            </a:r>
          </a:p>
          <a:p>
            <a:endParaRPr lang="en-US" dirty="0"/>
          </a:p>
        </p:txBody>
      </p:sp>
      <p:pic>
        <p:nvPicPr>
          <p:cNvPr id="4" name="Picture 2" descr="header logo">
            <a:hlinkClick r:id="rId2"/>
            <a:extLst>
              <a:ext uri="{FF2B5EF4-FFF2-40B4-BE49-F238E27FC236}">
                <a16:creationId xmlns:a16="http://schemas.microsoft.com/office/drawing/2014/main" id="{21684C95-CA8A-AE4A-8F1F-5E344BF3B7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85487" y="4383169"/>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8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4E41-BD6F-8E4D-8944-09FA9AA8604F}"/>
              </a:ext>
            </a:extLst>
          </p:cNvPr>
          <p:cNvSpPr>
            <a:spLocks noGrp="1"/>
          </p:cNvSpPr>
          <p:nvPr>
            <p:ph type="title"/>
          </p:nvPr>
        </p:nvSpPr>
        <p:spPr>
          <a:xfrm>
            <a:off x="1403574" y="440871"/>
            <a:ext cx="9651280" cy="1110343"/>
          </a:xfrm>
        </p:spPr>
        <p:txBody>
          <a:bodyPr>
            <a:normAutofit/>
          </a:bodyPr>
          <a:lstStyle/>
          <a:p>
            <a:pPr algn="ctr"/>
            <a:r>
              <a:rPr lang="en-US" dirty="0">
                <a:latin typeface="KG Summer Storm Rough" panose="02000000000000000000" pitchFamily="2" charset="77"/>
              </a:rPr>
              <a:t/>
            </a:r>
            <a:br>
              <a:rPr lang="en-US" dirty="0">
                <a:latin typeface="KG Summer Storm Rough" panose="02000000000000000000" pitchFamily="2" charset="77"/>
              </a:rPr>
            </a:br>
            <a:r>
              <a:rPr lang="en-US" dirty="0" smtClean="0">
                <a:latin typeface="KG Summer Storm Rough" panose="02000000000000000000" pitchFamily="2" charset="77"/>
              </a:rPr>
              <a:t>Meeting norms &amp; Introductions </a:t>
            </a:r>
            <a:endParaRPr lang="en-US" dirty="0">
              <a:latin typeface="KG Summer Storm Rough" panose="02000000000000000000" pitchFamily="2" charset="77"/>
            </a:endParaRPr>
          </a:p>
        </p:txBody>
      </p:sp>
      <p:sp>
        <p:nvSpPr>
          <p:cNvPr id="3" name="Content Placeholder 2">
            <a:extLst>
              <a:ext uri="{FF2B5EF4-FFF2-40B4-BE49-F238E27FC236}">
                <a16:creationId xmlns:a16="http://schemas.microsoft.com/office/drawing/2014/main" id="{551F8B3B-20ED-1A48-A25D-14131372A063}"/>
              </a:ext>
            </a:extLst>
          </p:cNvPr>
          <p:cNvSpPr>
            <a:spLocks noGrp="1"/>
          </p:cNvSpPr>
          <p:nvPr>
            <p:ph idx="1"/>
          </p:nvPr>
        </p:nvSpPr>
        <p:spPr>
          <a:xfrm>
            <a:off x="1403573" y="1780995"/>
            <a:ext cx="9733493" cy="3906146"/>
          </a:xfrm>
        </p:spPr>
        <p:txBody>
          <a:bodyPr>
            <a:noAutofit/>
          </a:bodyPr>
          <a:lstStyle/>
          <a:p>
            <a:pPr algn="ctr"/>
            <a:r>
              <a:rPr lang="en-US" sz="1600" dirty="0">
                <a:latin typeface="KG Miss Kindergarten" panose="02000000000000000000" pitchFamily="2" charset="77"/>
              </a:rPr>
              <a:t>Please mute your computers/phones.</a:t>
            </a:r>
          </a:p>
          <a:p>
            <a:pPr algn="ctr"/>
            <a:r>
              <a:rPr lang="en-US" sz="1600" b="1" dirty="0">
                <a:latin typeface="KG Miss Kindergarten" panose="02000000000000000000" pitchFamily="2" charset="77"/>
              </a:rPr>
              <a:t>Do not record the meeting individually because it will disrupt the recording in progress.</a:t>
            </a:r>
          </a:p>
          <a:p>
            <a:pPr algn="ctr"/>
            <a:r>
              <a:rPr lang="en-US" sz="1600" dirty="0">
                <a:latin typeface="KG Miss Kindergarten" panose="02000000000000000000" pitchFamily="2" charset="77"/>
              </a:rPr>
              <a:t>If you have questions, please type them in the chat box. They will be answered at the end of the meeting.</a:t>
            </a:r>
          </a:p>
          <a:p>
            <a:pPr algn="ctr"/>
            <a:endParaRPr lang="en-US" sz="1600" dirty="0">
              <a:latin typeface="KG Miss Kindergarten" panose="02000000000000000000" pitchFamily="2" charset="77"/>
            </a:endParaRPr>
          </a:p>
          <a:p>
            <a:pPr algn="ctr"/>
            <a:r>
              <a:rPr lang="en-US" sz="1600" dirty="0">
                <a:latin typeface="KG Miss Kindergarten" panose="02000000000000000000" pitchFamily="2" charset="77"/>
              </a:rPr>
              <a:t>Dr. Lori Bolds – Principal </a:t>
            </a:r>
          </a:p>
          <a:p>
            <a:pPr algn="ctr"/>
            <a:r>
              <a:rPr lang="en-US" sz="1600" dirty="0">
                <a:latin typeface="KG Miss Kindergarten" panose="02000000000000000000" pitchFamily="2" charset="77"/>
              </a:rPr>
              <a:t>Brandon Butler- Assistant Principal </a:t>
            </a:r>
          </a:p>
          <a:p>
            <a:pPr algn="ctr"/>
            <a:r>
              <a:rPr lang="en-US" sz="1600" dirty="0">
                <a:latin typeface="KG Miss Kindergarten" panose="02000000000000000000" pitchFamily="2" charset="77"/>
              </a:rPr>
              <a:t>Moiya </a:t>
            </a:r>
            <a:r>
              <a:rPr lang="en-US" sz="1600" dirty="0" err="1">
                <a:latin typeface="KG Miss Kindergarten" panose="02000000000000000000" pitchFamily="2" charset="77"/>
              </a:rPr>
              <a:t>Nsele</a:t>
            </a:r>
            <a:r>
              <a:rPr lang="en-US" sz="1600" dirty="0">
                <a:latin typeface="KG Miss Kindergarten" panose="02000000000000000000" pitchFamily="2" charset="77"/>
              </a:rPr>
              <a:t> – Assistant Principal </a:t>
            </a:r>
          </a:p>
          <a:p>
            <a:pPr algn="ctr"/>
            <a:r>
              <a:rPr lang="en-US" sz="1600" dirty="0">
                <a:latin typeface="KG Miss Kindergarten" panose="02000000000000000000" pitchFamily="2" charset="77"/>
                <a:cs typeface="Farah" pitchFamily="2" charset="-78"/>
              </a:rPr>
              <a:t>Kindergarten Teachers (8): Jordan Drevik, Erin Rossello, Amanda Means, Alex Brown, </a:t>
            </a:r>
            <a:r>
              <a:rPr lang="en-US" sz="1600" dirty="0" err="1">
                <a:latin typeface="KG Miss Kindergarten" panose="02000000000000000000" pitchFamily="2" charset="77"/>
                <a:cs typeface="Farah" pitchFamily="2" charset="-78"/>
              </a:rPr>
              <a:t>Settareh</a:t>
            </a:r>
            <a:r>
              <a:rPr lang="en-US" sz="1600" dirty="0">
                <a:latin typeface="KG Miss Kindergarten" panose="02000000000000000000" pitchFamily="2" charset="77"/>
                <a:cs typeface="Farah" pitchFamily="2" charset="-78"/>
              </a:rPr>
              <a:t> Reece, Emma Mann, Carrie Reynolds, Jasmine Crooks </a:t>
            </a:r>
          </a:p>
          <a:p>
            <a:pPr algn="ctr"/>
            <a:r>
              <a:rPr lang="en-US" sz="1600" dirty="0">
                <a:latin typeface="KG Miss Kindergarten" panose="02000000000000000000" pitchFamily="2" charset="77"/>
              </a:rPr>
              <a:t>PTA President: Amy </a:t>
            </a:r>
            <a:r>
              <a:rPr lang="en-US" sz="1600" dirty="0" err="1">
                <a:latin typeface="KG Miss Kindergarten" panose="02000000000000000000" pitchFamily="2" charset="77"/>
              </a:rPr>
              <a:t>Sery</a:t>
            </a:r>
            <a:r>
              <a:rPr lang="en-US" sz="1600" dirty="0">
                <a:latin typeface="KG Miss Kindergarten" panose="02000000000000000000" pitchFamily="2" charset="77"/>
              </a:rPr>
              <a:t> </a:t>
            </a:r>
          </a:p>
        </p:txBody>
      </p:sp>
      <p:pic>
        <p:nvPicPr>
          <p:cNvPr id="4" name="Picture 2" descr="header logo">
            <a:hlinkClick r:id="rId2"/>
            <a:extLst>
              <a:ext uri="{FF2B5EF4-FFF2-40B4-BE49-F238E27FC236}">
                <a16:creationId xmlns:a16="http://schemas.microsoft.com/office/drawing/2014/main" id="{D0D4ADF0-991E-924D-9958-0DFA1EB85B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82132" y="0"/>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545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814-4FEE-D242-9689-0B8D6EF08D57}"/>
              </a:ext>
            </a:extLst>
          </p:cNvPr>
          <p:cNvSpPr>
            <a:spLocks noGrp="1"/>
          </p:cNvSpPr>
          <p:nvPr>
            <p:ph type="title"/>
          </p:nvPr>
        </p:nvSpPr>
        <p:spPr>
          <a:xfrm>
            <a:off x="1451579" y="1228265"/>
            <a:ext cx="9603275" cy="1049235"/>
          </a:xfrm>
        </p:spPr>
        <p:txBody>
          <a:bodyPr/>
          <a:lstStyle/>
          <a:p>
            <a:pPr algn="ctr"/>
            <a:r>
              <a:rPr lang="en-US" dirty="0">
                <a:latin typeface="KG Summer Storm Rough" panose="02000000000000000000" pitchFamily="2" charset="77"/>
              </a:rPr>
              <a:t>CLINIC SERVICES</a:t>
            </a:r>
          </a:p>
        </p:txBody>
      </p:sp>
      <p:sp>
        <p:nvSpPr>
          <p:cNvPr id="3" name="Content Placeholder 2">
            <a:extLst>
              <a:ext uri="{FF2B5EF4-FFF2-40B4-BE49-F238E27FC236}">
                <a16:creationId xmlns:a16="http://schemas.microsoft.com/office/drawing/2014/main" id="{E25B2F4B-212C-CC46-8105-377DBFE2CFC4}"/>
              </a:ext>
            </a:extLst>
          </p:cNvPr>
          <p:cNvSpPr>
            <a:spLocks noGrp="1"/>
          </p:cNvSpPr>
          <p:nvPr>
            <p:ph idx="1"/>
          </p:nvPr>
        </p:nvSpPr>
        <p:spPr/>
        <p:txBody>
          <a:bodyPr>
            <a:noAutofit/>
          </a:bodyPr>
          <a:lstStyle/>
          <a:p>
            <a:r>
              <a:rPr lang="en-US" sz="1800" dirty="0">
                <a:latin typeface="KG Miss Kindergarten" panose="02000000000000000000" pitchFamily="2" charset="77"/>
              </a:rPr>
              <a:t>Once we return to face-to-face instruction, we will have a school nurse available. </a:t>
            </a:r>
          </a:p>
          <a:p>
            <a:r>
              <a:rPr lang="en-US" sz="1800" dirty="0">
                <a:latin typeface="KG Miss Kindergarten" panose="02000000000000000000" pitchFamily="2" charset="77"/>
              </a:rPr>
              <a:t>School Nurse: Nurse Black– available 8am-2pm each school day </a:t>
            </a:r>
          </a:p>
          <a:p>
            <a:r>
              <a:rPr lang="en-US" sz="1800" dirty="0">
                <a:latin typeface="KG Miss Kindergarten" panose="02000000000000000000" pitchFamily="2" charset="77"/>
              </a:rPr>
              <a:t>All medicine dispensed requires health forms that must be completed by a doctor before she can administer them (epi pens, inhalers, etc.).</a:t>
            </a:r>
          </a:p>
          <a:p>
            <a:r>
              <a:rPr lang="en-US" sz="1800" dirty="0">
                <a:latin typeface="KG Miss Kindergarten" panose="02000000000000000000" pitchFamily="2" charset="77"/>
              </a:rPr>
              <a:t>Teachers cannot legally administer Tylenol, Benadryl, inhalers, bug spray, etc. DO NOT SEND THESE WITH YOUR CHILD TO SCHOOL </a:t>
            </a:r>
          </a:p>
          <a:p>
            <a:r>
              <a:rPr lang="en-US" sz="1800" dirty="0">
                <a:latin typeface="KG Miss Kindergarten" panose="02000000000000000000" pitchFamily="2" charset="77"/>
              </a:rPr>
              <a:t>Students must be fever free without medication for 24 hours before they can return (</a:t>
            </a:r>
            <a:r>
              <a:rPr lang="en-US" sz="1800" dirty="0">
                <a:highlight>
                  <a:srgbClr val="FFFF00"/>
                </a:highlight>
                <a:latin typeface="KG Miss Kindergarten" panose="02000000000000000000" pitchFamily="2" charset="77"/>
              </a:rPr>
              <a:t>this is subject to change with COVID regulations) </a:t>
            </a:r>
          </a:p>
          <a:p>
            <a:r>
              <a:rPr lang="en-US" sz="1800" dirty="0">
                <a:latin typeface="KG Miss Kindergarten" panose="02000000000000000000" pitchFamily="2" charset="77"/>
              </a:rPr>
              <a:t>If in doubt, keep your child out: fever, diarrhea, pink eye, vomiting, virus, any Covid-19 symptom, etc.</a:t>
            </a:r>
          </a:p>
        </p:txBody>
      </p:sp>
      <p:pic>
        <p:nvPicPr>
          <p:cNvPr id="4" name="Picture 2" descr="header logo">
            <a:hlinkClick r:id="rId2"/>
            <a:extLst>
              <a:ext uri="{FF2B5EF4-FFF2-40B4-BE49-F238E27FC236}">
                <a16:creationId xmlns:a16="http://schemas.microsoft.com/office/drawing/2014/main" id="{6EBC2FCB-773B-9545-892C-01CAD43040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30723" y="18344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33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D1C4-BFB9-9B41-A928-4F53EB34B344}"/>
              </a:ext>
            </a:extLst>
          </p:cNvPr>
          <p:cNvSpPr>
            <a:spLocks noGrp="1"/>
          </p:cNvSpPr>
          <p:nvPr>
            <p:ph type="title"/>
          </p:nvPr>
        </p:nvSpPr>
        <p:spPr>
          <a:xfrm>
            <a:off x="1451579" y="1205963"/>
            <a:ext cx="9603275" cy="1049235"/>
          </a:xfrm>
        </p:spPr>
        <p:txBody>
          <a:bodyPr/>
          <a:lstStyle/>
          <a:p>
            <a:pPr algn="ctr"/>
            <a:r>
              <a:rPr lang="en-US" dirty="0">
                <a:latin typeface="KG Summer Storm Rough" panose="02000000000000000000" pitchFamily="2" charset="77"/>
              </a:rPr>
              <a:t>GET INVOLVED!</a:t>
            </a:r>
          </a:p>
        </p:txBody>
      </p:sp>
      <p:sp>
        <p:nvSpPr>
          <p:cNvPr id="3" name="Content Placeholder 2">
            <a:extLst>
              <a:ext uri="{FF2B5EF4-FFF2-40B4-BE49-F238E27FC236}">
                <a16:creationId xmlns:a16="http://schemas.microsoft.com/office/drawing/2014/main" id="{8C04A2EE-F564-5D4D-AE5E-594FB7EF9F4E}"/>
              </a:ext>
            </a:extLst>
          </p:cNvPr>
          <p:cNvSpPr>
            <a:spLocks noGrp="1"/>
          </p:cNvSpPr>
          <p:nvPr>
            <p:ph idx="1"/>
          </p:nvPr>
        </p:nvSpPr>
        <p:spPr>
          <a:xfrm>
            <a:off x="1294362" y="1853754"/>
            <a:ext cx="9603275" cy="4307016"/>
          </a:xfrm>
        </p:spPr>
        <p:txBody>
          <a:bodyPr>
            <a:noAutofit/>
          </a:bodyPr>
          <a:lstStyle/>
          <a:p>
            <a:r>
              <a:rPr lang="en-US" sz="1500" u="sng" dirty="0">
                <a:latin typeface="KG Miss Kindergarten" panose="02000000000000000000" pitchFamily="2" charset="77"/>
              </a:rPr>
              <a:t>PTA</a:t>
            </a:r>
            <a:r>
              <a:rPr lang="en-US" sz="1500" dirty="0">
                <a:latin typeface="KG Miss Kindergarten" panose="02000000000000000000" pitchFamily="2" charset="77"/>
              </a:rPr>
              <a:t>: The goal of the Montgomery PTA is to provide information and resources to help our school provide the best education possible to all students.  The PTA works to support the day-to-day operations of programs and activities that support our students, teachers, and school as a whole.  </a:t>
            </a:r>
          </a:p>
          <a:p>
            <a:r>
              <a:rPr lang="en-US" sz="1500" u="sng" dirty="0">
                <a:latin typeface="KG Miss Kindergarten" panose="02000000000000000000" pitchFamily="2" charset="77"/>
              </a:rPr>
              <a:t>Mustang Fund: </a:t>
            </a:r>
            <a:r>
              <a:rPr lang="en-US" sz="1500" dirty="0">
                <a:latin typeface="KG Miss Kindergarten" panose="02000000000000000000" pitchFamily="2" charset="77"/>
              </a:rPr>
              <a:t>One of the main goals for the Mustang Fund is to enhance the learning environment for each student.   This summer they were able to complete construction on a new Innovation Lab.  The last couple of years the Mustang Fund was able to provide a new upper playground for Montgomery Elementary School and provide Orton Gillingham training to all of our teachers. </a:t>
            </a:r>
          </a:p>
          <a:p>
            <a:r>
              <a:rPr lang="en-US" sz="1500" u="sng" dirty="0">
                <a:latin typeface="KG Miss Kindergarten" panose="02000000000000000000" pitchFamily="2" charset="77"/>
              </a:rPr>
              <a:t>Principal Advisory Council (PAC)</a:t>
            </a:r>
            <a:r>
              <a:rPr lang="en-US" sz="1500" dirty="0">
                <a:latin typeface="KG Miss Kindergarten" panose="02000000000000000000" pitchFamily="2" charset="77"/>
              </a:rPr>
              <a:t>: The PAC consists of faculty, administration and parents who work together to advise and make recommendations to the principal and county on matters related to school improvement and student achievement. The candidate declaration window for our Principal Advisory Council will be open through Friday, August 21st.  The application can be found on the PTA website. </a:t>
            </a:r>
          </a:p>
        </p:txBody>
      </p:sp>
      <p:pic>
        <p:nvPicPr>
          <p:cNvPr id="4" name="Picture 2" descr="header logo">
            <a:hlinkClick r:id="rId2"/>
            <a:extLst>
              <a:ext uri="{FF2B5EF4-FFF2-40B4-BE49-F238E27FC236}">
                <a16:creationId xmlns:a16="http://schemas.microsoft.com/office/drawing/2014/main" id="{05897CF9-1347-094B-B29C-1B18C26CDB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16449" y="18344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27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11">
            <a:extLst>
              <a:ext uri="{FF2B5EF4-FFF2-40B4-BE49-F238E27FC236}">
                <a16:creationId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13">
            <a:extLst>
              <a:ext uri="{FF2B5EF4-FFF2-40B4-BE49-F238E27FC236}">
                <a16:creationId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5">
            <a:extLst>
              <a:ext uri="{FF2B5EF4-FFF2-40B4-BE49-F238E27FC236}">
                <a16:creationId xmlns:a16="http://schemas.microsoft.com/office/drawing/2014/main" id="{BECF35C3-8B44-4F4B-BD25-4C01823DB2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5" name="Rectangle 17">
            <a:extLst>
              <a:ext uri="{FF2B5EF4-FFF2-40B4-BE49-F238E27FC236}">
                <a16:creationId xmlns:a16="http://schemas.microsoft.com/office/drawing/2014/main" id="{56412368-7E6B-4064-B6FA-72DF6DA0C2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8014FE20-9BCC-4219-A8AD-B1C110BD55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9334EA46-3232-D54B-BB88-AB43AAFC0EDD}"/>
              </a:ext>
            </a:extLst>
          </p:cNvPr>
          <p:cNvSpPr>
            <a:spLocks noGrp="1"/>
          </p:cNvSpPr>
          <p:nvPr>
            <p:ph type="title"/>
          </p:nvPr>
        </p:nvSpPr>
        <p:spPr>
          <a:xfrm>
            <a:off x="1452617" y="976508"/>
            <a:ext cx="5525305" cy="2367221"/>
          </a:xfrm>
        </p:spPr>
        <p:txBody>
          <a:bodyPr vert="horz" lIns="91440" tIns="45720" rIns="91440" bIns="0" rtlCol="0" anchor="b">
            <a:normAutofit/>
          </a:bodyPr>
          <a:lstStyle/>
          <a:p>
            <a:r>
              <a:rPr lang="en-US" sz="5400" dirty="0">
                <a:latin typeface="KG Summer Storm Rough" panose="02000000000000000000" pitchFamily="2" charset="77"/>
              </a:rPr>
              <a:t>QUESTIONS?</a:t>
            </a:r>
          </a:p>
        </p:txBody>
      </p:sp>
      <p:cxnSp>
        <p:nvCxnSpPr>
          <p:cNvPr id="37" name="Straight Connector 21">
            <a:extLst>
              <a:ext uri="{FF2B5EF4-FFF2-40B4-BE49-F238E27FC236}">
                <a16:creationId xmlns:a16="http://schemas.microsoft.com/office/drawing/2014/main" id="{A661C966-C6C8-4667-903D-E68521C357F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8" name="Group 23">
            <a:extLst>
              <a:ext uri="{FF2B5EF4-FFF2-40B4-BE49-F238E27FC236}">
                <a16:creationId xmlns:a16="http://schemas.microsoft.com/office/drawing/2014/main" id="{36439133-030D-427C-AADE-2B48B19917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5" name="Rectangle 24">
              <a:extLst>
                <a:ext uri="{FF2B5EF4-FFF2-40B4-BE49-F238E27FC236}">
                  <a16:creationId xmlns:a16="http://schemas.microsoft.com/office/drawing/2014/main" id="{2C11378B-6628-411A-9A79-CF10232D7D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a:extLst>
                <a:ext uri="{FF2B5EF4-FFF2-40B4-BE49-F238E27FC236}">
                  <a16:creationId xmlns:a16="http://schemas.microsoft.com/office/drawing/2014/main" id="{08E6BF6A-26B8-45E6-887E-FE78A7984F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82388B0B-738B-4313-8674-79D97E74A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eader logo">
            <a:hlinkClick r:id="rId3"/>
            <a:extLst>
              <a:ext uri="{FF2B5EF4-FFF2-40B4-BE49-F238E27FC236}">
                <a16:creationId xmlns:a16="http://schemas.microsoft.com/office/drawing/2014/main" id="{A905AB9A-8480-6143-AD55-EB087AB2C4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16373" y="1941453"/>
            <a:ext cx="2799103" cy="22159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6DF84359-5DD6-461B-9519-90AA2F46C1B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E90BC892-CE86-41EE-8A3B-2178D5170C7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75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CC0F-50E6-A747-B3B2-CC72D41513E1}"/>
              </a:ext>
            </a:extLst>
          </p:cNvPr>
          <p:cNvSpPr>
            <a:spLocks noGrp="1"/>
          </p:cNvSpPr>
          <p:nvPr>
            <p:ph type="title"/>
          </p:nvPr>
        </p:nvSpPr>
        <p:spPr/>
        <p:txBody>
          <a:bodyPr/>
          <a:lstStyle/>
          <a:p>
            <a:pPr algn="ctr"/>
            <a:r>
              <a:rPr lang="en-US" dirty="0">
                <a:latin typeface="KG Summer Storm Rough" panose="02000000000000000000" pitchFamily="2" charset="77"/>
              </a:rPr>
              <a:t/>
            </a:r>
            <a:br>
              <a:rPr lang="en-US" dirty="0">
                <a:latin typeface="KG Summer Storm Rough" panose="02000000000000000000" pitchFamily="2" charset="77"/>
              </a:rPr>
            </a:br>
            <a:r>
              <a:rPr lang="en-US" dirty="0">
                <a:latin typeface="KG Summer Storm Rough" panose="02000000000000000000" pitchFamily="2" charset="77"/>
              </a:rPr>
              <a:t>Welcome to MES! </a:t>
            </a:r>
          </a:p>
        </p:txBody>
      </p:sp>
      <p:sp>
        <p:nvSpPr>
          <p:cNvPr id="3" name="Content Placeholder 2">
            <a:extLst>
              <a:ext uri="{FF2B5EF4-FFF2-40B4-BE49-F238E27FC236}">
                <a16:creationId xmlns:a16="http://schemas.microsoft.com/office/drawing/2014/main" id="{80B989CA-9347-0C43-A794-B632FFCD4110}"/>
              </a:ext>
            </a:extLst>
          </p:cNvPr>
          <p:cNvSpPr>
            <a:spLocks noGrp="1"/>
          </p:cNvSpPr>
          <p:nvPr>
            <p:ph idx="1"/>
          </p:nvPr>
        </p:nvSpPr>
        <p:spPr/>
        <p:txBody>
          <a:bodyPr>
            <a:noAutofit/>
          </a:bodyPr>
          <a:lstStyle/>
          <a:p>
            <a:r>
              <a:rPr lang="en-US" sz="1700" dirty="0">
                <a:latin typeface="KG Miss Kindergarten" panose="02000000000000000000" pitchFamily="2" charset="77"/>
                <a:cs typeface="Farah" pitchFamily="2" charset="-78"/>
              </a:rPr>
              <a:t>Mission statement:  The mission of Montgomery Elementary School is to prepare all students for success in college and in their chosen profession through project-based learning in an inclusive environment that meets the needs of students through the differentiation of instruction.</a:t>
            </a:r>
          </a:p>
          <a:p>
            <a:r>
              <a:rPr lang="en-US" sz="1700" dirty="0">
                <a:latin typeface="KG Miss Kindergarten" panose="02000000000000000000" pitchFamily="2" charset="77"/>
                <a:cs typeface="Farah" pitchFamily="2" charset="-78"/>
              </a:rPr>
              <a:t>Our school motto is </a:t>
            </a:r>
            <a:r>
              <a:rPr lang="en-US" sz="1700" i="1" dirty="0">
                <a:latin typeface="KG Miss Kindergarten" panose="02000000000000000000" pitchFamily="2" charset="77"/>
                <a:cs typeface="Farah" pitchFamily="2" charset="-78"/>
              </a:rPr>
              <a:t>Working Together to Achieve Academic Success and Develop Respect for All.</a:t>
            </a:r>
            <a:endParaRPr lang="en-US" sz="1700" dirty="0">
              <a:latin typeface="KG Miss Kindergarten" panose="02000000000000000000" pitchFamily="2" charset="77"/>
              <a:cs typeface="Farah" pitchFamily="2" charset="-78"/>
            </a:endParaRPr>
          </a:p>
          <a:p>
            <a:r>
              <a:rPr lang="en-US" sz="1700" dirty="0">
                <a:latin typeface="KG Miss Kindergarten" panose="02000000000000000000" pitchFamily="2" charset="77"/>
              </a:rPr>
              <a:t>First day is August 17th </a:t>
            </a:r>
          </a:p>
          <a:p>
            <a:r>
              <a:rPr lang="en-US" sz="1700" dirty="0">
                <a:latin typeface="KG Miss Kindergarten" panose="02000000000000000000" pitchFamily="2" charset="77"/>
              </a:rPr>
              <a:t>Reopening plan: Virtual Learning beginning on August 17th and the board will reassess the plan each month at the board meeting.</a:t>
            </a:r>
          </a:p>
          <a:p>
            <a:r>
              <a:rPr lang="en-US" sz="1700" dirty="0">
                <a:latin typeface="KG Miss Kindergarten" panose="02000000000000000000" pitchFamily="2" charset="77"/>
              </a:rPr>
              <a:t>Online Registration via the Dekalb County School District website: </a:t>
            </a:r>
            <a:r>
              <a:rPr lang="en-US" sz="1700" dirty="0">
                <a:latin typeface="KG Miss Kindergarten" panose="02000000000000000000" pitchFamily="2" charset="77"/>
                <a:hlinkClick r:id="rId2"/>
              </a:rPr>
              <a:t>https://www.dekalbschoolsga.org/registration/</a:t>
            </a:r>
            <a:endParaRPr lang="en-US" sz="1700" dirty="0">
              <a:latin typeface="KG Miss Kindergarten" panose="02000000000000000000" pitchFamily="2" charset="77"/>
            </a:endParaRPr>
          </a:p>
        </p:txBody>
      </p:sp>
      <p:pic>
        <p:nvPicPr>
          <p:cNvPr id="4" name="Picture 2" descr="header logo">
            <a:hlinkClick r:id="rId3"/>
            <a:extLst>
              <a:ext uri="{FF2B5EF4-FFF2-40B4-BE49-F238E27FC236}">
                <a16:creationId xmlns:a16="http://schemas.microsoft.com/office/drawing/2014/main" id="{63D2A390-7585-3C46-AADA-9997F44C24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46069" y="18344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73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1176DA6-4BBF-42A4-9C94-E6613CCD6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B0AE-172B-4FB4-80C2-86CD6B8242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A3F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creenshot&#10;&#10;Description automatically generated">
            <a:extLst>
              <a:ext uri="{FF2B5EF4-FFF2-40B4-BE49-F238E27FC236}">
                <a16:creationId xmlns:a16="http://schemas.microsoft.com/office/drawing/2014/main" id="{DCA09C52-0CE0-064F-A6CD-C7839EBBFCB3}"/>
              </a:ext>
            </a:extLst>
          </p:cNvPr>
          <p:cNvPicPr>
            <a:picLocks noGrp="1" noChangeAspect="1"/>
          </p:cNvPicPr>
          <p:nvPr>
            <p:ph idx="1"/>
          </p:nvPr>
        </p:nvPicPr>
        <p:blipFill>
          <a:blip r:embed="rId3"/>
          <a:stretch>
            <a:fillRect/>
          </a:stretch>
        </p:blipFill>
        <p:spPr>
          <a:xfrm>
            <a:off x="3797908" y="480060"/>
            <a:ext cx="4596183" cy="5897880"/>
          </a:xfrm>
          <a:prstGeom prst="rect">
            <a:avLst/>
          </a:prstGeom>
        </p:spPr>
      </p:pic>
    </p:spTree>
    <p:extLst>
      <p:ext uri="{BB962C8B-B14F-4D97-AF65-F5344CB8AC3E}">
        <p14:creationId xmlns:p14="http://schemas.microsoft.com/office/powerpoint/2010/main" val="377358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3B74-1F58-6E41-AF93-3E16F481B8B3}"/>
              </a:ext>
            </a:extLst>
          </p:cNvPr>
          <p:cNvSpPr>
            <a:spLocks noGrp="1"/>
          </p:cNvSpPr>
          <p:nvPr>
            <p:ph type="title"/>
          </p:nvPr>
        </p:nvSpPr>
        <p:spPr/>
        <p:txBody>
          <a:bodyPr/>
          <a:lstStyle/>
          <a:p>
            <a:pPr algn="ctr"/>
            <a:r>
              <a:rPr lang="en-US" dirty="0">
                <a:latin typeface="KG Summer Storm Rough" panose="02000000000000000000" pitchFamily="2" charset="77"/>
              </a:rPr>
              <a:t/>
            </a:r>
            <a:br>
              <a:rPr lang="en-US" dirty="0">
                <a:latin typeface="KG Summer Storm Rough" panose="02000000000000000000" pitchFamily="2" charset="77"/>
              </a:rPr>
            </a:br>
            <a:r>
              <a:rPr lang="en-US" dirty="0">
                <a:latin typeface="KG Summer Storm Rough" panose="02000000000000000000" pitchFamily="2" charset="77"/>
              </a:rPr>
              <a:t>Communication</a:t>
            </a:r>
            <a:r>
              <a:rPr lang="en-US" dirty="0"/>
              <a:t> </a:t>
            </a:r>
          </a:p>
        </p:txBody>
      </p:sp>
      <p:sp>
        <p:nvSpPr>
          <p:cNvPr id="3" name="Content Placeholder 2">
            <a:extLst>
              <a:ext uri="{FF2B5EF4-FFF2-40B4-BE49-F238E27FC236}">
                <a16:creationId xmlns:a16="http://schemas.microsoft.com/office/drawing/2014/main" id="{B8CD5BA4-9489-A445-AEF8-3C0E55BDBC5E}"/>
              </a:ext>
            </a:extLst>
          </p:cNvPr>
          <p:cNvSpPr>
            <a:spLocks noGrp="1"/>
          </p:cNvSpPr>
          <p:nvPr>
            <p:ph idx="1"/>
          </p:nvPr>
        </p:nvSpPr>
        <p:spPr>
          <a:xfrm>
            <a:off x="1451579" y="2015732"/>
            <a:ext cx="9603275" cy="4037749"/>
          </a:xfrm>
        </p:spPr>
        <p:txBody>
          <a:bodyPr>
            <a:normAutofit/>
          </a:bodyPr>
          <a:lstStyle/>
          <a:p>
            <a:r>
              <a:rPr lang="en-US" sz="1800" dirty="0">
                <a:latin typeface="KG Miss Kindergarten" panose="02000000000000000000" pitchFamily="2" charset="77"/>
              </a:rPr>
              <a:t>Schoolwide/Districtwide communication – School Messenger – Dr. Bolds will send out a Principal’s Post electronic newsletter each Friday via email. Please be sure to review it for updates.</a:t>
            </a:r>
          </a:p>
          <a:p>
            <a:pPr marL="0" indent="0">
              <a:buNone/>
            </a:pPr>
            <a:endParaRPr lang="en-US" sz="1800" dirty="0">
              <a:latin typeface="KG Miss Kindergarten" panose="02000000000000000000" pitchFamily="2" charset="77"/>
            </a:endParaRPr>
          </a:p>
          <a:p>
            <a:r>
              <a:rPr lang="en-US" sz="1800" dirty="0">
                <a:latin typeface="KG Miss Kindergarten" panose="02000000000000000000" pitchFamily="2" charset="77"/>
              </a:rPr>
              <a:t>Virtual Open House – week of August 10</a:t>
            </a:r>
            <a:r>
              <a:rPr lang="en-US" sz="1800" baseline="30000" dirty="0">
                <a:latin typeface="KG Miss Kindergarten" panose="02000000000000000000" pitchFamily="2" charset="77"/>
              </a:rPr>
              <a:t>th</a:t>
            </a:r>
            <a:endParaRPr lang="en-US" sz="1800" dirty="0">
              <a:latin typeface="KG Miss Kindergarten" panose="02000000000000000000" pitchFamily="2" charset="77"/>
            </a:endParaRPr>
          </a:p>
          <a:p>
            <a:endParaRPr lang="en-US" sz="1800" dirty="0">
              <a:latin typeface="KG Miss Kindergarten" panose="02000000000000000000" pitchFamily="2" charset="77"/>
            </a:endParaRPr>
          </a:p>
          <a:p>
            <a:r>
              <a:rPr lang="en-US" sz="1800" dirty="0">
                <a:latin typeface="KG Miss Kindergarten" panose="02000000000000000000" pitchFamily="2" charset="77"/>
              </a:rPr>
              <a:t>You will receive an email from your child’s teacher on August 10</a:t>
            </a:r>
            <a:r>
              <a:rPr lang="en-US" sz="1800" baseline="30000" dirty="0">
                <a:latin typeface="KG Miss Kindergarten" panose="02000000000000000000" pitchFamily="2" charset="77"/>
              </a:rPr>
              <a:t>th</a:t>
            </a:r>
            <a:r>
              <a:rPr lang="en-US" sz="1800" dirty="0">
                <a:latin typeface="KG Miss Kindergarten" panose="02000000000000000000" pitchFamily="2" charset="77"/>
              </a:rPr>
              <a:t>. The </a:t>
            </a:r>
            <a:r>
              <a:rPr lang="en-US" sz="1800" u="sng" dirty="0">
                <a:latin typeface="KG Miss Kindergarten" panose="02000000000000000000" pitchFamily="2" charset="77"/>
              </a:rPr>
              <a:t>virtual</a:t>
            </a:r>
            <a:r>
              <a:rPr lang="en-US" sz="1800" dirty="0">
                <a:latin typeface="KG Miss Kindergarten" panose="02000000000000000000" pitchFamily="2" charset="77"/>
              </a:rPr>
              <a:t> meet &amp; greet time for Kindergarten is August 13</a:t>
            </a:r>
            <a:r>
              <a:rPr lang="en-US" sz="1800" baseline="30000" dirty="0">
                <a:latin typeface="KG Miss Kindergarten" panose="02000000000000000000" pitchFamily="2" charset="77"/>
              </a:rPr>
              <a:t>th</a:t>
            </a:r>
            <a:r>
              <a:rPr lang="en-US" sz="1800" dirty="0">
                <a:latin typeface="KG Miss Kindergarten" panose="02000000000000000000" pitchFamily="2" charset="77"/>
              </a:rPr>
              <a:t> at 9am. This will be the time for you and your child to meet your teacher and fellow classmates. </a:t>
            </a:r>
          </a:p>
        </p:txBody>
      </p:sp>
      <p:pic>
        <p:nvPicPr>
          <p:cNvPr id="4" name="Picture 2" descr="header logo">
            <a:hlinkClick r:id="rId2"/>
            <a:extLst>
              <a:ext uri="{FF2B5EF4-FFF2-40B4-BE49-F238E27FC236}">
                <a16:creationId xmlns:a16="http://schemas.microsoft.com/office/drawing/2014/main" id="{85AB4313-86B1-9549-9B66-4E5F48B12B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02161" y="183442"/>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8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06B5-0740-E14B-9569-5A809AA77AB4}"/>
              </a:ext>
            </a:extLst>
          </p:cNvPr>
          <p:cNvSpPr>
            <a:spLocks noGrp="1"/>
          </p:cNvSpPr>
          <p:nvPr>
            <p:ph type="title"/>
          </p:nvPr>
        </p:nvSpPr>
        <p:spPr/>
        <p:txBody>
          <a:bodyPr/>
          <a:lstStyle/>
          <a:p>
            <a:pPr algn="ctr"/>
            <a:r>
              <a:rPr lang="en-US" dirty="0">
                <a:latin typeface="KG Summer Storm Rough" panose="02000000000000000000" pitchFamily="2" charset="77"/>
              </a:rPr>
              <a:t/>
            </a:r>
            <a:br>
              <a:rPr lang="en-US" dirty="0">
                <a:latin typeface="KG Summer Storm Rough" panose="02000000000000000000" pitchFamily="2" charset="77"/>
              </a:rPr>
            </a:br>
            <a:r>
              <a:rPr lang="en-US" dirty="0">
                <a:latin typeface="KG Summer Storm Rough" panose="02000000000000000000" pitchFamily="2" charset="77"/>
              </a:rPr>
              <a:t>Communication</a:t>
            </a:r>
            <a:r>
              <a:rPr lang="en-US" dirty="0"/>
              <a:t> </a:t>
            </a:r>
          </a:p>
        </p:txBody>
      </p:sp>
      <p:sp>
        <p:nvSpPr>
          <p:cNvPr id="3" name="Content Placeholder 2">
            <a:extLst>
              <a:ext uri="{FF2B5EF4-FFF2-40B4-BE49-F238E27FC236}">
                <a16:creationId xmlns:a16="http://schemas.microsoft.com/office/drawing/2014/main" id="{D1A31A25-6288-6D4C-B7D8-E69A698B2997}"/>
              </a:ext>
            </a:extLst>
          </p:cNvPr>
          <p:cNvSpPr>
            <a:spLocks noGrp="1"/>
          </p:cNvSpPr>
          <p:nvPr>
            <p:ph idx="1"/>
          </p:nvPr>
        </p:nvSpPr>
        <p:spPr/>
        <p:txBody>
          <a:bodyPr>
            <a:noAutofit/>
          </a:bodyPr>
          <a:lstStyle/>
          <a:p>
            <a:r>
              <a:rPr lang="en-US" dirty="0">
                <a:latin typeface="KG Miss Kindergarten" panose="02000000000000000000" pitchFamily="2" charset="77"/>
              </a:rPr>
              <a:t>The Mustang Bulletin is sent out each Friday via email.  The Bulletin contains announcements from the PTA and Principal with information about upcoming events. </a:t>
            </a:r>
          </a:p>
          <a:p>
            <a:r>
              <a:rPr lang="en-US" dirty="0">
                <a:latin typeface="KG Miss Kindergarten" panose="02000000000000000000" pitchFamily="2" charset="77"/>
              </a:rPr>
              <a:t>You must register through the PTA registration at </a:t>
            </a:r>
            <a:r>
              <a:rPr lang="en-US" dirty="0">
                <a:latin typeface="KG Miss Kindergarten" panose="02000000000000000000" pitchFamily="2" charset="77"/>
                <a:hlinkClick r:id="rId2"/>
              </a:rPr>
              <a:t>montgomerypta.com</a:t>
            </a:r>
            <a:r>
              <a:rPr lang="en-US" dirty="0">
                <a:latin typeface="KG Miss Kindergarten" panose="02000000000000000000" pitchFamily="2" charset="77"/>
              </a:rPr>
              <a:t> to sign up for the Bulletin.  ($5 individual and $10 family membership)</a:t>
            </a:r>
          </a:p>
          <a:p>
            <a:r>
              <a:rPr lang="en-US" dirty="0">
                <a:latin typeface="KG Miss Kindergarten" panose="02000000000000000000" pitchFamily="2" charset="77"/>
              </a:rPr>
              <a:t>Please join the Montgomery Elementary Facebook page. We suggest turning on Notifications from Montgomery so that you will see all of the posts.</a:t>
            </a:r>
          </a:p>
          <a:p>
            <a:r>
              <a:rPr lang="en-US" dirty="0">
                <a:latin typeface="KG Miss Kindergarten" panose="02000000000000000000" pitchFamily="2" charset="77"/>
              </a:rPr>
              <a:t>PTA Website: </a:t>
            </a:r>
            <a:r>
              <a:rPr lang="en-US" dirty="0">
                <a:latin typeface="KG Miss Kindergarten" panose="02000000000000000000" pitchFamily="2" charset="77"/>
                <a:hlinkClick r:id="rId2"/>
              </a:rPr>
              <a:t>montgomerypta.com</a:t>
            </a:r>
            <a:endParaRPr lang="en-US" dirty="0">
              <a:latin typeface="KG Miss Kindergarten" panose="02000000000000000000" pitchFamily="2" charset="77"/>
            </a:endParaRPr>
          </a:p>
          <a:p>
            <a:endParaRPr lang="en-US" dirty="0"/>
          </a:p>
        </p:txBody>
      </p:sp>
    </p:spTree>
    <p:extLst>
      <p:ext uri="{BB962C8B-B14F-4D97-AF65-F5344CB8AC3E}">
        <p14:creationId xmlns:p14="http://schemas.microsoft.com/office/powerpoint/2010/main" val="261463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121-AB3F-4D41-A054-83D144BB1795}"/>
              </a:ext>
            </a:extLst>
          </p:cNvPr>
          <p:cNvSpPr>
            <a:spLocks noGrp="1"/>
          </p:cNvSpPr>
          <p:nvPr>
            <p:ph type="title"/>
          </p:nvPr>
        </p:nvSpPr>
        <p:spPr>
          <a:xfrm>
            <a:off x="1294362" y="0"/>
            <a:ext cx="9603275" cy="1049235"/>
          </a:xfrm>
        </p:spPr>
        <p:txBody>
          <a:bodyPr>
            <a:normAutofit fontScale="90000"/>
          </a:bodyPr>
          <a:lstStyle/>
          <a:p>
            <a:pPr algn="ctr"/>
            <a:r>
              <a:rPr lang="en-US" dirty="0">
                <a:latin typeface="KG Summer Storm Rough" panose="02000000000000000000" pitchFamily="2" charset="77"/>
              </a:rPr>
              <a:t/>
            </a:r>
            <a:br>
              <a:rPr lang="en-US" dirty="0">
                <a:latin typeface="KG Summer Storm Rough" panose="02000000000000000000" pitchFamily="2" charset="77"/>
              </a:rPr>
            </a:br>
            <a:r>
              <a:rPr lang="en-US" dirty="0">
                <a:latin typeface="KG Summer Storm Rough" panose="02000000000000000000" pitchFamily="2" charset="77"/>
              </a:rPr>
              <a:t>KINDERGARTEN Virtual SCHEDULE</a:t>
            </a:r>
            <a:br>
              <a:rPr lang="en-US" dirty="0">
                <a:latin typeface="KG Summer Storm Rough" panose="02000000000000000000" pitchFamily="2" charset="77"/>
              </a:rPr>
            </a:br>
            <a:endParaRPr lang="en-US" dirty="0"/>
          </a:p>
        </p:txBody>
      </p:sp>
      <p:pic>
        <p:nvPicPr>
          <p:cNvPr id="4" name="Content Placeholder 3" descr="A screenshot of a cell phone&#10;&#10;Description automatically generated">
            <a:extLst>
              <a:ext uri="{FF2B5EF4-FFF2-40B4-BE49-F238E27FC236}">
                <a16:creationId xmlns:a16="http://schemas.microsoft.com/office/drawing/2014/main" id="{9DD253E0-9083-7642-B4C2-48689C0F6E0D}"/>
              </a:ext>
            </a:extLst>
          </p:cNvPr>
          <p:cNvPicPr>
            <a:picLocks noGrp="1" noChangeAspect="1"/>
          </p:cNvPicPr>
          <p:nvPr>
            <p:ph idx="1"/>
          </p:nvPr>
        </p:nvPicPr>
        <p:blipFill>
          <a:blip r:embed="rId2"/>
          <a:stretch>
            <a:fillRect/>
          </a:stretch>
        </p:blipFill>
        <p:spPr>
          <a:xfrm>
            <a:off x="1130762" y="898647"/>
            <a:ext cx="9930475" cy="6250716"/>
          </a:xfrm>
        </p:spPr>
      </p:pic>
    </p:spTree>
    <p:extLst>
      <p:ext uri="{BB962C8B-B14F-4D97-AF65-F5344CB8AC3E}">
        <p14:creationId xmlns:p14="http://schemas.microsoft.com/office/powerpoint/2010/main" val="1227838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1E1C-3CB3-B64D-97D7-0F099D56A20B}"/>
              </a:ext>
            </a:extLst>
          </p:cNvPr>
          <p:cNvSpPr>
            <a:spLocks noGrp="1"/>
          </p:cNvSpPr>
          <p:nvPr>
            <p:ph type="title"/>
          </p:nvPr>
        </p:nvSpPr>
        <p:spPr/>
        <p:txBody>
          <a:bodyPr>
            <a:normAutofit fontScale="90000"/>
          </a:bodyPr>
          <a:lstStyle/>
          <a:p>
            <a:pPr algn="ctr"/>
            <a:r>
              <a:rPr lang="en-US" dirty="0">
                <a:latin typeface="KG Summer Storm Rough" panose="02000000000000000000" pitchFamily="2" charset="77"/>
              </a:rPr>
              <a:t/>
            </a:r>
            <a:br>
              <a:rPr lang="en-US" dirty="0">
                <a:latin typeface="KG Summer Storm Rough" panose="02000000000000000000" pitchFamily="2" charset="77"/>
              </a:rPr>
            </a:br>
            <a:r>
              <a:rPr lang="en-US" dirty="0">
                <a:latin typeface="KG Summer Storm Rough" panose="02000000000000000000" pitchFamily="2" charset="77"/>
              </a:rPr>
              <a:t>KINDERGARTEN specials SCHEDULE</a:t>
            </a:r>
            <a:br>
              <a:rPr lang="en-US" dirty="0">
                <a:latin typeface="KG Summer Storm Rough" panose="02000000000000000000" pitchFamily="2" charset="77"/>
              </a:rPr>
            </a:b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4C34D093-8DE9-E64D-B14F-6CCA10A00FE5}"/>
              </a:ext>
            </a:extLst>
          </p:cNvPr>
          <p:cNvPicPr>
            <a:picLocks noGrp="1" noChangeAspect="1"/>
          </p:cNvPicPr>
          <p:nvPr>
            <p:ph idx="1"/>
          </p:nvPr>
        </p:nvPicPr>
        <p:blipFill>
          <a:blip r:embed="rId2"/>
          <a:stretch>
            <a:fillRect/>
          </a:stretch>
        </p:blipFill>
        <p:spPr>
          <a:xfrm>
            <a:off x="2305922" y="1979484"/>
            <a:ext cx="7580156" cy="4250562"/>
          </a:xfrm>
        </p:spPr>
      </p:pic>
    </p:spTree>
    <p:extLst>
      <p:ext uri="{BB962C8B-B14F-4D97-AF65-F5344CB8AC3E}">
        <p14:creationId xmlns:p14="http://schemas.microsoft.com/office/powerpoint/2010/main" val="3991535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02502-FAF4-D247-A2C9-F3FD74F0AB7C}"/>
              </a:ext>
            </a:extLst>
          </p:cNvPr>
          <p:cNvSpPr>
            <a:spLocks noGrp="1"/>
          </p:cNvSpPr>
          <p:nvPr>
            <p:ph idx="1"/>
          </p:nvPr>
        </p:nvSpPr>
        <p:spPr/>
        <p:txBody>
          <a:bodyPr>
            <a:normAutofit/>
          </a:bodyPr>
          <a:lstStyle/>
          <a:p>
            <a:r>
              <a:rPr lang="en-US" sz="1600" dirty="0">
                <a:latin typeface="KG Miss Kindergarten" panose="02000000000000000000" pitchFamily="2" charset="77"/>
              </a:rPr>
              <a:t>4 Content Areas: English Language Arts (ELA), Math, Science, and Social Studies</a:t>
            </a:r>
          </a:p>
          <a:p>
            <a:r>
              <a:rPr lang="en-US" sz="1600" dirty="0">
                <a:latin typeface="KG Miss Kindergarten" panose="02000000000000000000" pitchFamily="2" charset="77"/>
              </a:rPr>
              <a:t>Orton-</a:t>
            </a:r>
            <a:r>
              <a:rPr lang="en-US" sz="1600" dirty="0" err="1">
                <a:latin typeface="KG Miss Kindergarten" panose="02000000000000000000" pitchFamily="2" charset="77"/>
              </a:rPr>
              <a:t>Gillingham</a:t>
            </a:r>
            <a:r>
              <a:rPr lang="en-US" sz="1600" dirty="0">
                <a:latin typeface="KG Miss Kindergarten" panose="02000000000000000000" pitchFamily="2" charset="77"/>
              </a:rPr>
              <a:t> for phonics &amp; Lucy Calkins for writing </a:t>
            </a:r>
          </a:p>
          <a:p>
            <a:r>
              <a:rPr lang="en-US" sz="1600" dirty="0">
                <a:latin typeface="KG Miss Kindergarten" panose="02000000000000000000" pitchFamily="2" charset="77"/>
              </a:rPr>
              <a:t>Specials– Art, Music, STEM, PE, Technology </a:t>
            </a:r>
          </a:p>
          <a:p>
            <a:r>
              <a:rPr lang="en-US" sz="1600" dirty="0">
                <a:latin typeface="KG Miss Kindergarten" panose="02000000000000000000" pitchFamily="2" charset="77"/>
              </a:rPr>
              <a:t>Lunch (starts anywhere from 10:20-10:50) </a:t>
            </a:r>
          </a:p>
          <a:p>
            <a:r>
              <a:rPr lang="en-US" sz="1600" dirty="0">
                <a:latin typeface="KG Miss Kindergarten" panose="02000000000000000000" pitchFamily="2" charset="77"/>
              </a:rPr>
              <a:t>Recess (if too hot, cold, or rainy we plan for indoor recess) </a:t>
            </a:r>
          </a:p>
          <a:p>
            <a:r>
              <a:rPr lang="en-US" sz="1600" dirty="0">
                <a:latin typeface="KG Miss Kindergarten" panose="02000000000000000000" pitchFamily="2" charset="77"/>
              </a:rPr>
              <a:t>Media Center Time</a:t>
            </a:r>
          </a:p>
          <a:p>
            <a:r>
              <a:rPr lang="en-US" sz="1600" dirty="0">
                <a:latin typeface="KG Miss Kindergarten" panose="02000000000000000000" pitchFamily="2" charset="77"/>
              </a:rPr>
              <a:t>No naptime </a:t>
            </a:r>
          </a:p>
        </p:txBody>
      </p:sp>
      <p:sp>
        <p:nvSpPr>
          <p:cNvPr id="4" name="TextBox 3">
            <a:extLst>
              <a:ext uri="{FF2B5EF4-FFF2-40B4-BE49-F238E27FC236}">
                <a16:creationId xmlns:a16="http://schemas.microsoft.com/office/drawing/2014/main" id="{4585FA4D-2659-0640-940C-6071378CF993}"/>
              </a:ext>
            </a:extLst>
          </p:cNvPr>
          <p:cNvSpPr txBox="1"/>
          <p:nvPr/>
        </p:nvSpPr>
        <p:spPr>
          <a:xfrm>
            <a:off x="1451579" y="339013"/>
            <a:ext cx="8977745" cy="1569660"/>
          </a:xfrm>
          <a:prstGeom prst="rect">
            <a:avLst/>
          </a:prstGeom>
          <a:noFill/>
        </p:spPr>
        <p:txBody>
          <a:bodyPr wrap="square" rtlCol="0">
            <a:spAutoFit/>
          </a:bodyPr>
          <a:lstStyle/>
          <a:p>
            <a:pPr algn="ctr"/>
            <a:r>
              <a:rPr lang="en-US" sz="3200" dirty="0">
                <a:latin typeface="KG Summer Storm Rough" panose="02000000000000000000" pitchFamily="2" charset="77"/>
              </a:rPr>
              <a:t>KINDERGARTEN DAILY SCHEDULE</a:t>
            </a:r>
          </a:p>
          <a:p>
            <a:pPr algn="ctr"/>
            <a:endParaRPr lang="en-US" sz="3200" dirty="0">
              <a:latin typeface="KG Summer Storm Rough" panose="02000000000000000000" pitchFamily="2" charset="77"/>
            </a:endParaRPr>
          </a:p>
          <a:p>
            <a:pPr algn="ctr"/>
            <a:r>
              <a:rPr lang="en-US" sz="3200" dirty="0">
                <a:latin typeface="KG Summer Storm Rough" panose="02000000000000000000" pitchFamily="2" charset="77"/>
              </a:rPr>
              <a:t> </a:t>
            </a:r>
            <a:r>
              <a:rPr lang="en-US" sz="2000" dirty="0">
                <a:highlight>
                  <a:srgbClr val="FFFF00"/>
                </a:highlight>
                <a:latin typeface="KG Summer Storm Rough" panose="02000000000000000000" pitchFamily="2" charset="77"/>
              </a:rPr>
              <a:t>(FACE TO FACE INSTRUCTION) </a:t>
            </a:r>
          </a:p>
        </p:txBody>
      </p:sp>
      <p:pic>
        <p:nvPicPr>
          <p:cNvPr id="6" name="Picture 2" descr="header logo">
            <a:hlinkClick r:id="rId2"/>
            <a:extLst>
              <a:ext uri="{FF2B5EF4-FFF2-40B4-BE49-F238E27FC236}">
                <a16:creationId xmlns:a16="http://schemas.microsoft.com/office/drawing/2014/main" id="{7B14C02D-AB9B-EF4B-B760-F9039DD4AE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76195" y="131301"/>
            <a:ext cx="2109868" cy="16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95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176</TotalTime>
  <Words>1205</Words>
  <Application>Microsoft Office PowerPoint</Application>
  <PresentationFormat>Widescreen</PresentationFormat>
  <Paragraphs>142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Farah</vt:lpstr>
      <vt:lpstr>Gill Sans MT</vt:lpstr>
      <vt:lpstr>KG Miss Kindergarten</vt:lpstr>
      <vt:lpstr>KG Summer Storm Rough</vt:lpstr>
      <vt:lpstr>Wingdings</vt:lpstr>
      <vt:lpstr>Gallery</vt:lpstr>
      <vt:lpstr>Montgomery Elementary School </vt:lpstr>
      <vt:lpstr> Meeting norms &amp; Introductions </vt:lpstr>
      <vt:lpstr> Welcome to MES! </vt:lpstr>
      <vt:lpstr>PowerPoint Presentation</vt:lpstr>
      <vt:lpstr> Communication </vt:lpstr>
      <vt:lpstr> Communication </vt:lpstr>
      <vt:lpstr> KINDERGARTEN Virtual SCHEDULE </vt:lpstr>
      <vt:lpstr> KINDERGARTEN specials SCHEDULE </vt:lpstr>
      <vt:lpstr>PowerPoint Presentation</vt:lpstr>
      <vt:lpstr>School schedule   (when we return to the building for face to face instruction) </vt:lpstr>
      <vt:lpstr>PowerPoint Presentation</vt:lpstr>
      <vt:lpstr>PowerPoint Presentation</vt:lpstr>
      <vt:lpstr>Seesaw</vt:lpstr>
      <vt:lpstr>SCHOOL SUPPLIES</vt:lpstr>
      <vt:lpstr>Dress Code </vt:lpstr>
      <vt:lpstr>FUN DAYS DURING THE YEAR   (ALL ACTIVITIES ARE CONTINGENT BASED ON CURRENT CDC/DPH/DISTRICT GUIDELINES AT THE TIME.)</vt:lpstr>
      <vt:lpstr>parent tips   (most for when we return for face to face) </vt:lpstr>
      <vt:lpstr>WAYS TO PREPARE YOUR CHILD FOR KINDERGARTEN (VIRTUAL &amp; FACE-TO-FACE)</vt:lpstr>
      <vt:lpstr>WHEN WE RETURN TO FACE-TO-FACE INSTRUCTION, WHAT SAFETY MEASURES WILL BE IN PLACE? </vt:lpstr>
      <vt:lpstr>CLINIC SERVICES</vt:lpstr>
      <vt:lpstr>GET INVOLVED!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Elementary School</dc:title>
  <dc:creator>Jordan  Drevik</dc:creator>
  <cp:lastModifiedBy>Moiya Nsele (Montgomery Elementary)</cp:lastModifiedBy>
  <cp:revision>26</cp:revision>
  <dcterms:created xsi:type="dcterms:W3CDTF">2020-08-01T17:41:16Z</dcterms:created>
  <dcterms:modified xsi:type="dcterms:W3CDTF">2020-08-06T18:38:41Z</dcterms:modified>
</cp:coreProperties>
</file>